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61" r:id="rId3"/>
    <p:sldId id="273" r:id="rId4"/>
    <p:sldId id="274" r:id="rId5"/>
    <p:sldId id="268" r:id="rId6"/>
    <p:sldId id="260" r:id="rId7"/>
    <p:sldId id="269" r:id="rId8"/>
    <p:sldId id="270" r:id="rId9"/>
    <p:sldId id="271" r:id="rId10"/>
    <p:sldId id="275" r:id="rId11"/>
    <p:sldId id="272" r:id="rId12"/>
    <p:sldId id="277" r:id="rId13"/>
    <p:sldId id="279" r:id="rId14"/>
    <p:sldId id="281" r:id="rId15"/>
    <p:sldId id="296" r:id="rId16"/>
    <p:sldId id="283" r:id="rId17"/>
    <p:sldId id="284" r:id="rId18"/>
    <p:sldId id="285" r:id="rId19"/>
    <p:sldId id="286" r:id="rId20"/>
    <p:sldId id="287" r:id="rId21"/>
    <p:sldId id="293" r:id="rId22"/>
    <p:sldId id="292" r:id="rId23"/>
    <p:sldId id="295" r:id="rId24"/>
    <p:sldId id="290" r:id="rId25"/>
    <p:sldId id="289" r:id="rId26"/>
    <p:sldId id="266"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1pPr>
    <a:lvl2pPr marL="0" marR="0" indent="2286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2pPr>
    <a:lvl3pPr marL="0" marR="0" indent="4572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3pPr>
    <a:lvl4pPr marL="0" marR="0" indent="6858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4pPr>
    <a:lvl5pPr marL="0" marR="0" indent="9144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5pPr>
    <a:lvl6pPr marL="0" marR="0" indent="11430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6pPr>
    <a:lvl7pPr marL="0" marR="0" indent="13716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7pPr>
    <a:lvl8pPr marL="0" marR="0" indent="16002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8pPr>
    <a:lvl9pPr marL="0" marR="0" indent="182880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C8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solidFill>
                <a:srgbClr val="000000"/>
              </a:solidFill>
              <a:prstDash val="solid"/>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76BA"/>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000000"/>
              </a:solidFill>
              <a:prstDash val="solid"/>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4D8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7" autoAdjust="0"/>
    <p:restoredTop sz="93321" autoAdjust="0"/>
  </p:normalViewPr>
  <p:slideViewPr>
    <p:cSldViewPr snapToGrid="0">
      <p:cViewPr varScale="1">
        <p:scale>
          <a:sx n="37" d="100"/>
          <a:sy n="37" d="100"/>
        </p:scale>
        <p:origin x="10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38ACE3-753F-4B5D-A03F-DF7E8A55BCCA}" type="doc">
      <dgm:prSet loTypeId="urn:microsoft.com/office/officeart/2005/8/layout/hProcess9" loCatId="process" qsTypeId="urn:microsoft.com/office/officeart/2005/8/quickstyle/3d3" qsCatId="3D" csTypeId="urn:microsoft.com/office/officeart/2005/8/colors/accent0_1" csCatId="mainScheme" phldr="1"/>
      <dgm:spPr/>
    </dgm:pt>
    <dgm:pt modelId="{7DB20B33-1D86-4DEB-8350-10D58CB220FD}">
      <dgm:prSet phldrT="[Text]"/>
      <dgm:spPr/>
      <dgm:t>
        <a:bodyPr/>
        <a:lstStyle/>
        <a:p>
          <a:r>
            <a:rPr lang="en-US" dirty="0"/>
            <a:t>What is the problem?</a:t>
          </a:r>
          <a:endParaRPr lang="en-GB" dirty="0"/>
        </a:p>
      </dgm:t>
    </dgm:pt>
    <dgm:pt modelId="{19EC6899-412E-41A8-913E-61197E8B22A4}" type="parTrans" cxnId="{68DA28DD-13FB-4419-B246-2F61DCF4D81E}">
      <dgm:prSet/>
      <dgm:spPr/>
      <dgm:t>
        <a:bodyPr/>
        <a:lstStyle/>
        <a:p>
          <a:endParaRPr lang="en-GB"/>
        </a:p>
      </dgm:t>
    </dgm:pt>
    <dgm:pt modelId="{0C0679F0-D549-4928-BF2C-6BF764456C1E}" type="sibTrans" cxnId="{68DA28DD-13FB-4419-B246-2F61DCF4D81E}">
      <dgm:prSet/>
      <dgm:spPr/>
      <dgm:t>
        <a:bodyPr/>
        <a:lstStyle/>
        <a:p>
          <a:endParaRPr lang="en-GB"/>
        </a:p>
      </dgm:t>
    </dgm:pt>
    <dgm:pt modelId="{E9829AA6-8212-4349-895B-71161E3609E1}">
      <dgm:prSet phldrT="[Text]"/>
      <dgm:spPr/>
      <dgm:t>
        <a:bodyPr/>
        <a:lstStyle/>
        <a:p>
          <a:r>
            <a:rPr lang="en-US" dirty="0"/>
            <a:t>Why does the problem need to be solved?</a:t>
          </a:r>
          <a:endParaRPr lang="en-GB" dirty="0"/>
        </a:p>
      </dgm:t>
    </dgm:pt>
    <dgm:pt modelId="{2179CE1A-7EB0-452C-B294-4C8086090CDC}" type="parTrans" cxnId="{44932066-F2AA-4D2F-9619-9AA1EF18C821}">
      <dgm:prSet/>
      <dgm:spPr/>
      <dgm:t>
        <a:bodyPr/>
        <a:lstStyle/>
        <a:p>
          <a:endParaRPr lang="en-GB"/>
        </a:p>
      </dgm:t>
    </dgm:pt>
    <dgm:pt modelId="{8824E6FB-D29B-42F5-8BD9-42F64B2DD03F}" type="sibTrans" cxnId="{44932066-F2AA-4D2F-9619-9AA1EF18C821}">
      <dgm:prSet/>
      <dgm:spPr/>
      <dgm:t>
        <a:bodyPr/>
        <a:lstStyle/>
        <a:p>
          <a:endParaRPr lang="en-GB"/>
        </a:p>
      </dgm:t>
    </dgm:pt>
    <dgm:pt modelId="{DA0D2020-E248-4BCA-A983-458165699768}">
      <dgm:prSet phldrT="[Text]"/>
      <dgm:spPr/>
      <dgm:t>
        <a:bodyPr/>
        <a:lstStyle/>
        <a:p>
          <a:r>
            <a:rPr lang="en-US" dirty="0"/>
            <a:t>How would I (a sentient being) solve the problem?</a:t>
          </a:r>
          <a:endParaRPr lang="en-GB" dirty="0"/>
        </a:p>
      </dgm:t>
    </dgm:pt>
    <dgm:pt modelId="{E575D51B-9255-4E23-8F02-8FFAAF19698E}" type="parTrans" cxnId="{8A4D0C77-1E8B-44B7-9ABD-21E50F62F5AB}">
      <dgm:prSet/>
      <dgm:spPr/>
      <dgm:t>
        <a:bodyPr/>
        <a:lstStyle/>
        <a:p>
          <a:endParaRPr lang="en-GB"/>
        </a:p>
      </dgm:t>
    </dgm:pt>
    <dgm:pt modelId="{7344DF23-5901-4EB3-93D8-1C5E7A9DE197}" type="sibTrans" cxnId="{8A4D0C77-1E8B-44B7-9ABD-21E50F62F5AB}">
      <dgm:prSet/>
      <dgm:spPr/>
      <dgm:t>
        <a:bodyPr/>
        <a:lstStyle/>
        <a:p>
          <a:endParaRPr lang="en-GB"/>
        </a:p>
      </dgm:t>
    </dgm:pt>
    <dgm:pt modelId="{3A245DA4-ED85-4826-8C74-1D6AE1067F90}" type="pres">
      <dgm:prSet presAssocID="{9F38ACE3-753F-4B5D-A03F-DF7E8A55BCCA}" presName="CompostProcess" presStyleCnt="0">
        <dgm:presLayoutVars>
          <dgm:dir/>
          <dgm:resizeHandles val="exact"/>
        </dgm:presLayoutVars>
      </dgm:prSet>
      <dgm:spPr/>
    </dgm:pt>
    <dgm:pt modelId="{9BB9864E-5514-4DB9-A408-5AF9E293128A}" type="pres">
      <dgm:prSet presAssocID="{9F38ACE3-753F-4B5D-A03F-DF7E8A55BCCA}" presName="arrow" presStyleLbl="bgShp" presStyleIdx="0" presStyleCnt="1"/>
      <dgm:spPr/>
    </dgm:pt>
    <dgm:pt modelId="{D9F47A86-3947-4E3B-9C91-F94827654BDF}" type="pres">
      <dgm:prSet presAssocID="{9F38ACE3-753F-4B5D-A03F-DF7E8A55BCCA}" presName="linearProcess" presStyleCnt="0"/>
      <dgm:spPr/>
    </dgm:pt>
    <dgm:pt modelId="{06A47AAC-F858-4D57-A142-C4AD9CA02950}" type="pres">
      <dgm:prSet presAssocID="{7DB20B33-1D86-4DEB-8350-10D58CB220FD}" presName="textNode" presStyleLbl="node1" presStyleIdx="0" presStyleCnt="3">
        <dgm:presLayoutVars>
          <dgm:bulletEnabled val="1"/>
        </dgm:presLayoutVars>
      </dgm:prSet>
      <dgm:spPr/>
    </dgm:pt>
    <dgm:pt modelId="{4CCA6F64-56AA-4411-AE65-8B0A818D89A4}" type="pres">
      <dgm:prSet presAssocID="{0C0679F0-D549-4928-BF2C-6BF764456C1E}" presName="sibTrans" presStyleCnt="0"/>
      <dgm:spPr/>
    </dgm:pt>
    <dgm:pt modelId="{D74F1189-3BAA-421D-9130-47F0AC1C44D9}" type="pres">
      <dgm:prSet presAssocID="{E9829AA6-8212-4349-895B-71161E3609E1}" presName="textNode" presStyleLbl="node1" presStyleIdx="1" presStyleCnt="3">
        <dgm:presLayoutVars>
          <dgm:bulletEnabled val="1"/>
        </dgm:presLayoutVars>
      </dgm:prSet>
      <dgm:spPr/>
    </dgm:pt>
    <dgm:pt modelId="{86AFA6D5-5F06-4A41-967D-5D483D18294F}" type="pres">
      <dgm:prSet presAssocID="{8824E6FB-D29B-42F5-8BD9-42F64B2DD03F}" presName="sibTrans" presStyleCnt="0"/>
      <dgm:spPr/>
    </dgm:pt>
    <dgm:pt modelId="{F0CE3434-9761-486E-BD2E-EDDE458A7C2F}" type="pres">
      <dgm:prSet presAssocID="{DA0D2020-E248-4BCA-A983-458165699768}" presName="textNode" presStyleLbl="node1" presStyleIdx="2" presStyleCnt="3">
        <dgm:presLayoutVars>
          <dgm:bulletEnabled val="1"/>
        </dgm:presLayoutVars>
      </dgm:prSet>
      <dgm:spPr/>
    </dgm:pt>
  </dgm:ptLst>
  <dgm:cxnLst>
    <dgm:cxn modelId="{1B866615-AA25-48E2-8AAF-B074500A9833}" type="presOf" srcId="{E9829AA6-8212-4349-895B-71161E3609E1}" destId="{D74F1189-3BAA-421D-9130-47F0AC1C44D9}" srcOrd="0" destOrd="0" presId="urn:microsoft.com/office/officeart/2005/8/layout/hProcess9"/>
    <dgm:cxn modelId="{EA468C1C-086F-4895-9FBE-249B5A163A85}" type="presOf" srcId="{DA0D2020-E248-4BCA-A983-458165699768}" destId="{F0CE3434-9761-486E-BD2E-EDDE458A7C2F}" srcOrd="0" destOrd="0" presId="urn:microsoft.com/office/officeart/2005/8/layout/hProcess9"/>
    <dgm:cxn modelId="{44932066-F2AA-4D2F-9619-9AA1EF18C821}" srcId="{9F38ACE3-753F-4B5D-A03F-DF7E8A55BCCA}" destId="{E9829AA6-8212-4349-895B-71161E3609E1}" srcOrd="1" destOrd="0" parTransId="{2179CE1A-7EB0-452C-B294-4C8086090CDC}" sibTransId="{8824E6FB-D29B-42F5-8BD9-42F64B2DD03F}"/>
    <dgm:cxn modelId="{8A4D0C77-1E8B-44B7-9ABD-21E50F62F5AB}" srcId="{9F38ACE3-753F-4B5D-A03F-DF7E8A55BCCA}" destId="{DA0D2020-E248-4BCA-A983-458165699768}" srcOrd="2" destOrd="0" parTransId="{E575D51B-9255-4E23-8F02-8FFAAF19698E}" sibTransId="{7344DF23-5901-4EB3-93D8-1C5E7A9DE197}"/>
    <dgm:cxn modelId="{75B0C4A2-32F5-4AA1-B076-8A702411E4ED}" type="presOf" srcId="{9F38ACE3-753F-4B5D-A03F-DF7E8A55BCCA}" destId="{3A245DA4-ED85-4826-8C74-1D6AE1067F90}" srcOrd="0" destOrd="0" presId="urn:microsoft.com/office/officeart/2005/8/layout/hProcess9"/>
    <dgm:cxn modelId="{DCEDF5BF-91A3-49E0-BE19-DF5DFAE100CE}" type="presOf" srcId="{7DB20B33-1D86-4DEB-8350-10D58CB220FD}" destId="{06A47AAC-F858-4D57-A142-C4AD9CA02950}" srcOrd="0" destOrd="0" presId="urn:microsoft.com/office/officeart/2005/8/layout/hProcess9"/>
    <dgm:cxn modelId="{68DA28DD-13FB-4419-B246-2F61DCF4D81E}" srcId="{9F38ACE3-753F-4B5D-A03F-DF7E8A55BCCA}" destId="{7DB20B33-1D86-4DEB-8350-10D58CB220FD}" srcOrd="0" destOrd="0" parTransId="{19EC6899-412E-41A8-913E-61197E8B22A4}" sibTransId="{0C0679F0-D549-4928-BF2C-6BF764456C1E}"/>
    <dgm:cxn modelId="{8B632543-8B99-4B86-A8CF-95C85087AA72}" type="presParOf" srcId="{3A245DA4-ED85-4826-8C74-1D6AE1067F90}" destId="{9BB9864E-5514-4DB9-A408-5AF9E293128A}" srcOrd="0" destOrd="0" presId="urn:microsoft.com/office/officeart/2005/8/layout/hProcess9"/>
    <dgm:cxn modelId="{25D85199-57F7-4D77-BFE1-BB3D30D6D970}" type="presParOf" srcId="{3A245DA4-ED85-4826-8C74-1D6AE1067F90}" destId="{D9F47A86-3947-4E3B-9C91-F94827654BDF}" srcOrd="1" destOrd="0" presId="urn:microsoft.com/office/officeart/2005/8/layout/hProcess9"/>
    <dgm:cxn modelId="{20EF832D-4472-4DB5-95B3-9F25A6CAE227}" type="presParOf" srcId="{D9F47A86-3947-4E3B-9C91-F94827654BDF}" destId="{06A47AAC-F858-4D57-A142-C4AD9CA02950}" srcOrd="0" destOrd="0" presId="urn:microsoft.com/office/officeart/2005/8/layout/hProcess9"/>
    <dgm:cxn modelId="{4BF1E3DA-F5C4-407D-8B8A-4381C571890C}" type="presParOf" srcId="{D9F47A86-3947-4E3B-9C91-F94827654BDF}" destId="{4CCA6F64-56AA-4411-AE65-8B0A818D89A4}" srcOrd="1" destOrd="0" presId="urn:microsoft.com/office/officeart/2005/8/layout/hProcess9"/>
    <dgm:cxn modelId="{5F3209A3-F678-4AC6-92F2-A0E548BBE3B5}" type="presParOf" srcId="{D9F47A86-3947-4E3B-9C91-F94827654BDF}" destId="{D74F1189-3BAA-421D-9130-47F0AC1C44D9}" srcOrd="2" destOrd="0" presId="urn:microsoft.com/office/officeart/2005/8/layout/hProcess9"/>
    <dgm:cxn modelId="{E262DDB5-07E3-402D-87FB-744ADEE9488A}" type="presParOf" srcId="{D9F47A86-3947-4E3B-9C91-F94827654BDF}" destId="{86AFA6D5-5F06-4A41-967D-5D483D18294F}" srcOrd="3" destOrd="0" presId="urn:microsoft.com/office/officeart/2005/8/layout/hProcess9"/>
    <dgm:cxn modelId="{E47E07C3-90BF-485F-AB6A-7D1C5076774B}" type="presParOf" srcId="{D9F47A86-3947-4E3B-9C91-F94827654BDF}" destId="{F0CE3434-9761-486E-BD2E-EDDE458A7C2F}"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B9864E-5514-4DB9-A408-5AF9E293128A}">
      <dsp:nvSpPr>
        <dsp:cNvPr id="0" name=""/>
        <dsp:cNvSpPr/>
      </dsp:nvSpPr>
      <dsp:spPr>
        <a:xfrm>
          <a:off x="912571" y="0"/>
          <a:ext cx="10342478" cy="7837891"/>
        </a:xfrm>
        <a:prstGeom prst="rightArrow">
          <a:avLst/>
        </a:prstGeom>
        <a:solidFill>
          <a:schemeClr val="dk1">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06A47AAC-F858-4D57-A142-C4AD9CA02950}">
      <dsp:nvSpPr>
        <dsp:cNvPr id="0" name=""/>
        <dsp:cNvSpPr/>
      </dsp:nvSpPr>
      <dsp:spPr>
        <a:xfrm>
          <a:off x="4433" y="2351367"/>
          <a:ext cx="3894287" cy="3135156"/>
        </a:xfrm>
        <a:prstGeom prst="roundRect">
          <a:avLst/>
        </a:prstGeom>
        <a:solidFill>
          <a:schemeClr val="lt1">
            <a:hueOff val="0"/>
            <a:satOff val="0"/>
            <a:lumOff val="0"/>
            <a:alphaOff val="0"/>
          </a:schemeClr>
        </a:solidFill>
        <a:ln>
          <a:noFill/>
        </a:ln>
        <a:effectLst>
          <a:outerShdw blurRad="50800" dist="127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sz="4400" kern="1200" dirty="0"/>
            <a:t>What is the problem?</a:t>
          </a:r>
          <a:endParaRPr lang="en-GB" sz="4400" kern="1200" dirty="0"/>
        </a:p>
      </dsp:txBody>
      <dsp:txXfrm>
        <a:off x="157479" y="2504413"/>
        <a:ext cx="3588195" cy="2829064"/>
      </dsp:txXfrm>
    </dsp:sp>
    <dsp:sp modelId="{D74F1189-3BAA-421D-9130-47F0AC1C44D9}">
      <dsp:nvSpPr>
        <dsp:cNvPr id="0" name=""/>
        <dsp:cNvSpPr/>
      </dsp:nvSpPr>
      <dsp:spPr>
        <a:xfrm>
          <a:off x="4136667" y="2351367"/>
          <a:ext cx="3894287" cy="3135156"/>
        </a:xfrm>
        <a:prstGeom prst="roundRect">
          <a:avLst/>
        </a:prstGeom>
        <a:solidFill>
          <a:schemeClr val="lt1">
            <a:hueOff val="0"/>
            <a:satOff val="0"/>
            <a:lumOff val="0"/>
            <a:alphaOff val="0"/>
          </a:schemeClr>
        </a:solidFill>
        <a:ln>
          <a:noFill/>
        </a:ln>
        <a:effectLst>
          <a:outerShdw blurRad="50800" dist="127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sz="4400" kern="1200" dirty="0"/>
            <a:t>Why does the problem need to be solved?</a:t>
          </a:r>
          <a:endParaRPr lang="en-GB" sz="4400" kern="1200" dirty="0"/>
        </a:p>
      </dsp:txBody>
      <dsp:txXfrm>
        <a:off x="4289713" y="2504413"/>
        <a:ext cx="3588195" cy="2829064"/>
      </dsp:txXfrm>
    </dsp:sp>
    <dsp:sp modelId="{F0CE3434-9761-486E-BD2E-EDDE458A7C2F}">
      <dsp:nvSpPr>
        <dsp:cNvPr id="0" name=""/>
        <dsp:cNvSpPr/>
      </dsp:nvSpPr>
      <dsp:spPr>
        <a:xfrm>
          <a:off x="8268900" y="2351367"/>
          <a:ext cx="3894287" cy="3135156"/>
        </a:xfrm>
        <a:prstGeom prst="roundRect">
          <a:avLst/>
        </a:prstGeom>
        <a:solidFill>
          <a:schemeClr val="lt1">
            <a:hueOff val="0"/>
            <a:satOff val="0"/>
            <a:lumOff val="0"/>
            <a:alphaOff val="0"/>
          </a:schemeClr>
        </a:solidFill>
        <a:ln>
          <a:noFill/>
        </a:ln>
        <a:effectLst>
          <a:outerShdw blurRad="50800" dist="12700" rotWithShape="0">
            <a:srgbClr val="000000">
              <a:alpha val="5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sz="4400" kern="1200" dirty="0"/>
            <a:t>How would I (a sentient being) solve the problem?</a:t>
          </a:r>
          <a:endParaRPr lang="en-GB" sz="4400" kern="1200" dirty="0"/>
        </a:p>
      </dsp:txBody>
      <dsp:txXfrm>
        <a:off x="8421946" y="2504413"/>
        <a:ext cx="3588195" cy="282906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tif>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2200">
        <a:latin typeface="Lucida Grande"/>
        <a:ea typeface="Lucida Grande"/>
        <a:cs typeface="Lucida Grande"/>
        <a:sym typeface="Lucida Grande"/>
      </a:defRPr>
    </a:lvl1pPr>
    <a:lvl2pPr indent="228600" defTabSz="457200" latinLnBrk="0">
      <a:defRPr sz="2200">
        <a:latin typeface="Lucida Grande"/>
        <a:ea typeface="Lucida Grande"/>
        <a:cs typeface="Lucida Grande"/>
        <a:sym typeface="Lucida Grande"/>
      </a:defRPr>
    </a:lvl2pPr>
    <a:lvl3pPr indent="457200" defTabSz="457200" latinLnBrk="0">
      <a:defRPr sz="2200">
        <a:latin typeface="Lucida Grande"/>
        <a:ea typeface="Lucida Grande"/>
        <a:cs typeface="Lucida Grande"/>
        <a:sym typeface="Lucida Grande"/>
      </a:defRPr>
    </a:lvl3pPr>
    <a:lvl4pPr indent="685800" defTabSz="457200" latinLnBrk="0">
      <a:defRPr sz="2200">
        <a:latin typeface="Lucida Grande"/>
        <a:ea typeface="Lucida Grande"/>
        <a:cs typeface="Lucida Grande"/>
        <a:sym typeface="Lucida Grande"/>
      </a:defRPr>
    </a:lvl4pPr>
    <a:lvl5pPr indent="914400" defTabSz="457200" latinLnBrk="0">
      <a:defRPr sz="2200">
        <a:latin typeface="Lucida Grande"/>
        <a:ea typeface="Lucida Grande"/>
        <a:cs typeface="Lucida Grande"/>
        <a:sym typeface="Lucida Grande"/>
      </a:defRPr>
    </a:lvl5pPr>
    <a:lvl6pPr indent="1143000" defTabSz="457200" latinLnBrk="0">
      <a:defRPr sz="2200">
        <a:latin typeface="Lucida Grande"/>
        <a:ea typeface="Lucida Grande"/>
        <a:cs typeface="Lucida Grande"/>
        <a:sym typeface="Lucida Grande"/>
      </a:defRPr>
    </a:lvl6pPr>
    <a:lvl7pPr indent="1371600" defTabSz="457200" latinLnBrk="0">
      <a:defRPr sz="2200">
        <a:latin typeface="Lucida Grande"/>
        <a:ea typeface="Lucida Grande"/>
        <a:cs typeface="Lucida Grande"/>
        <a:sym typeface="Lucida Grande"/>
      </a:defRPr>
    </a:lvl7pPr>
    <a:lvl8pPr indent="1600200" defTabSz="457200" latinLnBrk="0">
      <a:defRPr sz="2200">
        <a:latin typeface="Lucida Grande"/>
        <a:ea typeface="Lucida Grande"/>
        <a:cs typeface="Lucida Grande"/>
        <a:sym typeface="Lucida Grande"/>
      </a:defRPr>
    </a:lvl8pPr>
    <a:lvl9pPr indent="1828800" defTabSz="457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2" name="Shape 12"/>
          <p:cNvSpPr>
            <a:spLocks noGrp="1"/>
          </p:cNvSpPr>
          <p:nvPr>
            <p:ph type="title"/>
          </p:nvPr>
        </p:nvSpPr>
        <p:spPr>
          <a:xfrm>
            <a:off x="4833937" y="2303859"/>
            <a:ext cx="14716126" cy="4643438"/>
          </a:xfrm>
          <a:prstGeom prst="rect">
            <a:avLst/>
          </a:prstGeom>
        </p:spPr>
        <p:txBody>
          <a:bodyPr lIns="71437" tIns="71437" rIns="71437" bIns="71437" anchor="b"/>
          <a:lstStyle>
            <a:lvl1pPr defTabSz="821531">
              <a:defRPr>
                <a:latin typeface="+mj-lt"/>
                <a:ea typeface="+mj-ea"/>
                <a:cs typeface="+mj-cs"/>
                <a:sym typeface="Helvetica Neue Medium"/>
              </a:defRPr>
            </a:lvl1pPr>
          </a:lstStyle>
          <a:p>
            <a:r>
              <a:t>Title Text</a:t>
            </a:r>
          </a:p>
        </p:txBody>
      </p:sp>
      <p:sp>
        <p:nvSpPr>
          <p:cNvPr id="13" name="Shape 13"/>
          <p:cNvSpPr>
            <a:spLocks noGrp="1"/>
          </p:cNvSpPr>
          <p:nvPr>
            <p:ph type="body" sz="quarter" idx="1"/>
          </p:nvPr>
        </p:nvSpPr>
        <p:spPr>
          <a:xfrm>
            <a:off x="4833937" y="7090171"/>
            <a:ext cx="14716126" cy="1589486"/>
          </a:xfrm>
          <a:prstGeom prst="rect">
            <a:avLst/>
          </a:prstGeom>
        </p:spPr>
        <p:txBody>
          <a:bodyPr lIns="71437" tIns="71437" rIns="71437" bIns="71437" anchor="t"/>
          <a:lstStyle>
            <a:lvl1pPr marL="0" indent="0" algn="ctr" defTabSz="821531">
              <a:spcBef>
                <a:spcPts val="0"/>
              </a:spcBef>
              <a:buSzTx/>
              <a:buNone/>
              <a:defRPr>
                <a:latin typeface="Helvetica Neue"/>
                <a:ea typeface="Helvetica Neue"/>
                <a:cs typeface="Helvetica Neue"/>
                <a:sym typeface="Helvetica Neue"/>
              </a:defRPr>
            </a:lvl1pPr>
            <a:lvl2pPr marL="0" indent="0" algn="ctr" defTabSz="821531">
              <a:spcBef>
                <a:spcPts val="0"/>
              </a:spcBef>
              <a:buSzTx/>
              <a:buNone/>
              <a:defRPr>
                <a:latin typeface="Helvetica Neue"/>
                <a:ea typeface="Helvetica Neue"/>
                <a:cs typeface="Helvetica Neue"/>
                <a:sym typeface="Helvetica Neue"/>
              </a:defRPr>
            </a:lvl2pPr>
            <a:lvl3pPr marL="0" indent="0" algn="ctr" defTabSz="821531">
              <a:spcBef>
                <a:spcPts val="0"/>
              </a:spcBef>
              <a:buSzTx/>
              <a:buNone/>
              <a:defRPr>
                <a:latin typeface="Helvetica Neue"/>
                <a:ea typeface="Helvetica Neue"/>
                <a:cs typeface="Helvetica Neue"/>
                <a:sym typeface="Helvetica Neue"/>
              </a:defRPr>
            </a:lvl3pPr>
            <a:lvl4pPr marL="0" indent="0" algn="ctr" defTabSz="821531">
              <a:spcBef>
                <a:spcPts val="0"/>
              </a:spcBef>
              <a:buSzTx/>
              <a:buNone/>
              <a:defRPr>
                <a:latin typeface="Helvetica Neue"/>
                <a:ea typeface="Helvetica Neue"/>
                <a:cs typeface="Helvetica Neue"/>
                <a:sym typeface="Helvetica Neue"/>
              </a:defRPr>
            </a:lvl4pPr>
            <a:lvl5pPr marL="0" indent="0" algn="ctr" defTabSz="821531">
              <a:spcBef>
                <a:spcPts val="0"/>
              </a:spcBef>
              <a:buSzTx/>
              <a:buNone/>
              <a:defRPr>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4" name="Shape 14"/>
          <p:cNvSpPr>
            <a:spLocks noGrp="1"/>
          </p:cNvSpPr>
          <p:nvPr>
            <p:ph type="sldNum" sz="quarter" idx="2"/>
          </p:nvPr>
        </p:nvSpPr>
        <p:spPr>
          <a:xfrm>
            <a:off x="11958866" y="12811397"/>
            <a:ext cx="466268" cy="477671"/>
          </a:xfrm>
          <a:prstGeom prst="rect">
            <a:avLst/>
          </a:prstGeom>
        </p:spPr>
        <p:txBody>
          <a:bodyPr lIns="71437" tIns="71437" rIns="71437" bIns="71437"/>
          <a:lstStyle>
            <a:lvl1pPr defTabSz="821531">
              <a:defRPr sz="2200"/>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94" name="Shape 94"/>
          <p:cNvSpPr>
            <a:spLocks noGrp="1"/>
          </p:cNvSpPr>
          <p:nvPr>
            <p:ph type="body" sz="quarter" idx="13"/>
          </p:nvPr>
        </p:nvSpPr>
        <p:spPr>
          <a:xfrm>
            <a:off x="4833937" y="8947546"/>
            <a:ext cx="14716126" cy="647701"/>
          </a:xfrm>
          <a:prstGeom prst="rect">
            <a:avLst/>
          </a:prstGeom>
        </p:spPr>
        <p:txBody>
          <a:bodyPr lIns="71437" tIns="71437" rIns="71437" bIns="71437" anchor="t">
            <a:spAutoFit/>
          </a:bodyPr>
          <a:lstStyle>
            <a:lvl1pPr marL="0" indent="0" algn="ctr" defTabSz="821531">
              <a:spcBef>
                <a:spcPts val="0"/>
              </a:spcBef>
              <a:buSzTx/>
              <a:buNone/>
              <a:defRPr sz="3200" i="1">
                <a:latin typeface="Helvetica Neue"/>
                <a:ea typeface="Helvetica Neue"/>
                <a:cs typeface="Helvetica Neue"/>
                <a:sym typeface="Helvetica Neue"/>
              </a:defRPr>
            </a:lvl1pPr>
          </a:lstStyle>
          <a:p>
            <a:r>
              <a:t>–Johnny Appleseed</a:t>
            </a:r>
          </a:p>
        </p:txBody>
      </p:sp>
      <p:sp>
        <p:nvSpPr>
          <p:cNvPr id="95" name="Shape 95"/>
          <p:cNvSpPr>
            <a:spLocks noGrp="1"/>
          </p:cNvSpPr>
          <p:nvPr>
            <p:ph type="body" sz="quarter" idx="14"/>
          </p:nvPr>
        </p:nvSpPr>
        <p:spPr>
          <a:xfrm>
            <a:off x="4833937" y="5997575"/>
            <a:ext cx="14716126" cy="863600"/>
          </a:xfrm>
          <a:prstGeom prst="rect">
            <a:avLst/>
          </a:prstGeom>
        </p:spPr>
        <p:txBody>
          <a:bodyPr lIns="71437" tIns="71437" rIns="71437" bIns="71437">
            <a:spAutoFit/>
          </a:bodyPr>
          <a:lstStyle>
            <a:lvl1pPr marL="0" indent="0" algn="ctr" defTabSz="821531">
              <a:spcBef>
                <a:spcPts val="0"/>
              </a:spcBef>
              <a:buSzTx/>
              <a:buNone/>
              <a:defRPr sz="4600">
                <a:latin typeface="+mj-lt"/>
                <a:ea typeface="+mj-ea"/>
                <a:cs typeface="+mj-cs"/>
                <a:sym typeface="Helvetica Neue Medium"/>
              </a:defRPr>
            </a:lvl1pPr>
          </a:lstStyle>
          <a:p>
            <a:r>
              <a:t>“Type a quote here.” </a:t>
            </a:r>
          </a:p>
        </p:txBody>
      </p:sp>
      <p:sp>
        <p:nvSpPr>
          <p:cNvPr id="96" name="Shape 96"/>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3047999" y="0"/>
            <a:ext cx="18288001"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8" name="Shape 11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1" name="Shape 21"/>
          <p:cNvSpPr>
            <a:spLocks noGrp="1"/>
          </p:cNvSpPr>
          <p:nvPr>
            <p:ph type="pic" sz="half" idx="13"/>
          </p:nvPr>
        </p:nvSpPr>
        <p:spPr>
          <a:xfrm>
            <a:off x="5334000" y="946546"/>
            <a:ext cx="13716001" cy="8304611"/>
          </a:xfrm>
          <a:prstGeom prst="rect">
            <a:avLst/>
          </a:prstGeom>
        </p:spPr>
        <p:txBody>
          <a:bodyPr lIns="91439" tIns="45719" rIns="91439" bIns="45719" anchor="t">
            <a:noAutofit/>
          </a:bodyPr>
          <a:lstStyle/>
          <a:p>
            <a:endParaRPr/>
          </a:p>
        </p:txBody>
      </p:sp>
      <p:sp>
        <p:nvSpPr>
          <p:cNvPr id="22" name="Shape 22"/>
          <p:cNvSpPr>
            <a:spLocks noGrp="1"/>
          </p:cNvSpPr>
          <p:nvPr>
            <p:ph type="title"/>
          </p:nvPr>
        </p:nvSpPr>
        <p:spPr>
          <a:xfrm>
            <a:off x="4833937" y="9447609"/>
            <a:ext cx="14716126" cy="2000251"/>
          </a:xfrm>
          <a:prstGeom prst="rect">
            <a:avLst/>
          </a:prstGeom>
        </p:spPr>
        <p:txBody>
          <a:bodyPr lIns="71437" tIns="71437" rIns="71437" bIns="71437" anchor="b"/>
          <a:lstStyle>
            <a:lvl1pPr defTabSz="821531">
              <a:defRPr>
                <a:latin typeface="+mj-lt"/>
                <a:ea typeface="+mj-ea"/>
                <a:cs typeface="+mj-cs"/>
                <a:sym typeface="Helvetica Neue Medium"/>
              </a:defRPr>
            </a:lvl1pPr>
          </a:lstStyle>
          <a:p>
            <a:r>
              <a:t>Title Text</a:t>
            </a:r>
          </a:p>
        </p:txBody>
      </p:sp>
      <p:sp>
        <p:nvSpPr>
          <p:cNvPr id="23" name="Shape 23"/>
          <p:cNvSpPr>
            <a:spLocks noGrp="1"/>
          </p:cNvSpPr>
          <p:nvPr>
            <p:ph type="body" sz="quarter" idx="1"/>
          </p:nvPr>
        </p:nvSpPr>
        <p:spPr>
          <a:xfrm>
            <a:off x="4833937" y="11465718"/>
            <a:ext cx="14716126" cy="1589486"/>
          </a:xfrm>
          <a:prstGeom prst="rect">
            <a:avLst/>
          </a:prstGeom>
        </p:spPr>
        <p:txBody>
          <a:bodyPr lIns="71437" tIns="71437" rIns="71437" bIns="71437" anchor="t"/>
          <a:lstStyle>
            <a:lvl1pPr marL="0" indent="0" algn="ctr" defTabSz="821531">
              <a:spcBef>
                <a:spcPts val="0"/>
              </a:spcBef>
              <a:buSzTx/>
              <a:buNone/>
              <a:defRPr>
                <a:latin typeface="Helvetica Neue"/>
                <a:ea typeface="Helvetica Neue"/>
                <a:cs typeface="Helvetica Neue"/>
                <a:sym typeface="Helvetica Neue"/>
              </a:defRPr>
            </a:lvl1pPr>
            <a:lvl2pPr marL="0" indent="0" algn="ctr" defTabSz="821531">
              <a:spcBef>
                <a:spcPts val="0"/>
              </a:spcBef>
              <a:buSzTx/>
              <a:buNone/>
              <a:defRPr>
                <a:latin typeface="Helvetica Neue"/>
                <a:ea typeface="Helvetica Neue"/>
                <a:cs typeface="Helvetica Neue"/>
                <a:sym typeface="Helvetica Neue"/>
              </a:defRPr>
            </a:lvl2pPr>
            <a:lvl3pPr marL="0" indent="0" algn="ctr" defTabSz="821531">
              <a:spcBef>
                <a:spcPts val="0"/>
              </a:spcBef>
              <a:buSzTx/>
              <a:buNone/>
              <a:defRPr>
                <a:latin typeface="Helvetica Neue"/>
                <a:ea typeface="Helvetica Neue"/>
                <a:cs typeface="Helvetica Neue"/>
                <a:sym typeface="Helvetica Neue"/>
              </a:defRPr>
            </a:lvl3pPr>
            <a:lvl4pPr marL="0" indent="0" algn="ctr" defTabSz="821531">
              <a:spcBef>
                <a:spcPts val="0"/>
              </a:spcBef>
              <a:buSzTx/>
              <a:buNone/>
              <a:defRPr>
                <a:latin typeface="Helvetica Neue"/>
                <a:ea typeface="Helvetica Neue"/>
                <a:cs typeface="Helvetica Neue"/>
                <a:sym typeface="Helvetica Neue"/>
              </a:defRPr>
            </a:lvl4pPr>
            <a:lvl5pPr marL="0" indent="0" algn="ctr" defTabSz="821531">
              <a:spcBef>
                <a:spcPts val="0"/>
              </a:spcBef>
              <a:buSzTx/>
              <a:buNone/>
              <a:defRPr>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hape 24"/>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 Centre">
    <p:spTree>
      <p:nvGrpSpPr>
        <p:cNvPr id="1" name=""/>
        <p:cNvGrpSpPr/>
        <p:nvPr/>
      </p:nvGrpSpPr>
      <p:grpSpPr>
        <a:xfrm>
          <a:off x="0" y="0"/>
          <a:ext cx="0" cy="0"/>
          <a:chOff x="0" y="0"/>
          <a:chExt cx="0" cy="0"/>
        </a:xfrm>
      </p:grpSpPr>
      <p:sp>
        <p:nvSpPr>
          <p:cNvPr id="31" name="Shape 31"/>
          <p:cNvSpPr>
            <a:spLocks noGrp="1"/>
          </p:cNvSpPr>
          <p:nvPr>
            <p:ph type="title"/>
          </p:nvPr>
        </p:nvSpPr>
        <p:spPr>
          <a:xfrm>
            <a:off x="4833937" y="4536281"/>
            <a:ext cx="14716126" cy="4643438"/>
          </a:xfrm>
          <a:prstGeom prst="rect">
            <a:avLst/>
          </a:prstGeom>
        </p:spPr>
        <p:txBody>
          <a:bodyPr lIns="71437" tIns="71437" rIns="71437" bIns="71437"/>
          <a:lstStyle>
            <a:lvl1pPr defTabSz="821531">
              <a:defRPr>
                <a:latin typeface="+mj-lt"/>
                <a:ea typeface="+mj-ea"/>
                <a:cs typeface="+mj-cs"/>
                <a:sym typeface="Helvetica Neue Medium"/>
              </a:defRPr>
            </a:lvl1pPr>
          </a:lstStyle>
          <a:p>
            <a:r>
              <a:t>Title Text</a:t>
            </a:r>
          </a:p>
        </p:txBody>
      </p:sp>
      <p:sp>
        <p:nvSpPr>
          <p:cNvPr id="32" name="Shape 32"/>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39" name="Shape 39"/>
          <p:cNvSpPr>
            <a:spLocks noGrp="1"/>
          </p:cNvSpPr>
          <p:nvPr>
            <p:ph type="pic" sz="half" idx="13"/>
          </p:nvPr>
        </p:nvSpPr>
        <p:spPr>
          <a:xfrm>
            <a:off x="12495609" y="892968"/>
            <a:ext cx="7500938" cy="11555017"/>
          </a:xfrm>
          <a:prstGeom prst="rect">
            <a:avLst/>
          </a:prstGeom>
        </p:spPr>
        <p:txBody>
          <a:bodyPr lIns="91439" tIns="45719" rIns="91439" bIns="45719" anchor="t">
            <a:noAutofit/>
          </a:bodyPr>
          <a:lstStyle/>
          <a:p>
            <a:endParaRPr/>
          </a:p>
        </p:txBody>
      </p:sp>
      <p:sp>
        <p:nvSpPr>
          <p:cNvPr id="40" name="Shape 40"/>
          <p:cNvSpPr>
            <a:spLocks noGrp="1"/>
          </p:cNvSpPr>
          <p:nvPr>
            <p:ph type="title"/>
          </p:nvPr>
        </p:nvSpPr>
        <p:spPr>
          <a:xfrm>
            <a:off x="4387453" y="892968"/>
            <a:ext cx="7500938" cy="5607845"/>
          </a:xfrm>
          <a:prstGeom prst="rect">
            <a:avLst/>
          </a:prstGeom>
        </p:spPr>
        <p:txBody>
          <a:bodyPr lIns="71437" tIns="71437" rIns="71437" bIns="71437" anchor="b"/>
          <a:lstStyle>
            <a:lvl1pPr defTabSz="821531">
              <a:defRPr sz="8400">
                <a:latin typeface="+mj-lt"/>
                <a:ea typeface="+mj-ea"/>
                <a:cs typeface="+mj-cs"/>
                <a:sym typeface="Helvetica Neue Medium"/>
              </a:defRPr>
            </a:lvl1pPr>
          </a:lstStyle>
          <a:p>
            <a:r>
              <a:t>Title Text</a:t>
            </a:r>
          </a:p>
        </p:txBody>
      </p:sp>
      <p:sp>
        <p:nvSpPr>
          <p:cNvPr id="41" name="Shape 41"/>
          <p:cNvSpPr>
            <a:spLocks noGrp="1"/>
          </p:cNvSpPr>
          <p:nvPr>
            <p:ph type="body" sz="quarter" idx="1"/>
          </p:nvPr>
        </p:nvSpPr>
        <p:spPr>
          <a:xfrm>
            <a:off x="4387453" y="6643687"/>
            <a:ext cx="7500938" cy="5786438"/>
          </a:xfrm>
          <a:prstGeom prst="rect">
            <a:avLst/>
          </a:prstGeom>
        </p:spPr>
        <p:txBody>
          <a:bodyPr lIns="71437" tIns="71437" rIns="71437" bIns="71437" anchor="t"/>
          <a:lstStyle>
            <a:lvl1pPr marL="0" indent="0" algn="ctr" defTabSz="821531">
              <a:spcBef>
                <a:spcPts val="0"/>
              </a:spcBef>
              <a:buSzTx/>
              <a:buNone/>
              <a:defRPr>
                <a:latin typeface="Helvetica Neue"/>
                <a:ea typeface="Helvetica Neue"/>
                <a:cs typeface="Helvetica Neue"/>
                <a:sym typeface="Helvetica Neue"/>
              </a:defRPr>
            </a:lvl1pPr>
            <a:lvl2pPr marL="0" indent="0" algn="ctr" defTabSz="821531">
              <a:spcBef>
                <a:spcPts val="0"/>
              </a:spcBef>
              <a:buSzTx/>
              <a:buNone/>
              <a:defRPr>
                <a:latin typeface="Helvetica Neue"/>
                <a:ea typeface="Helvetica Neue"/>
                <a:cs typeface="Helvetica Neue"/>
                <a:sym typeface="Helvetica Neue"/>
              </a:defRPr>
            </a:lvl2pPr>
            <a:lvl3pPr marL="0" indent="0" algn="ctr" defTabSz="821531">
              <a:spcBef>
                <a:spcPts val="0"/>
              </a:spcBef>
              <a:buSzTx/>
              <a:buNone/>
              <a:defRPr>
                <a:latin typeface="Helvetica Neue"/>
                <a:ea typeface="Helvetica Neue"/>
                <a:cs typeface="Helvetica Neue"/>
                <a:sym typeface="Helvetica Neue"/>
              </a:defRPr>
            </a:lvl3pPr>
            <a:lvl4pPr marL="0" indent="0" algn="ctr" defTabSz="821531">
              <a:spcBef>
                <a:spcPts val="0"/>
              </a:spcBef>
              <a:buSzTx/>
              <a:buNone/>
              <a:defRPr>
                <a:latin typeface="Helvetica Neue"/>
                <a:ea typeface="Helvetica Neue"/>
                <a:cs typeface="Helvetica Neue"/>
                <a:sym typeface="Helvetica Neue"/>
              </a:defRPr>
            </a:lvl4pPr>
            <a:lvl5pPr marL="0" indent="0" algn="ctr" defTabSz="821531">
              <a:spcBef>
                <a:spcPts val="0"/>
              </a:spcBef>
              <a:buSzTx/>
              <a:buNone/>
              <a:defRPr>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42" name="Shape 42"/>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49" name="Shape 49"/>
          <p:cNvSpPr>
            <a:spLocks noGrp="1"/>
          </p:cNvSpPr>
          <p:nvPr>
            <p:ph type="title"/>
          </p:nvPr>
        </p:nvSpPr>
        <p:spPr>
          <a:xfrm>
            <a:off x="4387453" y="357187"/>
            <a:ext cx="15609094" cy="3036095"/>
          </a:xfrm>
          <a:prstGeom prst="rect">
            <a:avLst/>
          </a:prstGeom>
        </p:spPr>
        <p:txBody>
          <a:bodyPr lIns="71437" tIns="71437" rIns="71437" bIns="71437"/>
          <a:lstStyle>
            <a:lvl1pPr defTabSz="821531">
              <a:defRPr>
                <a:latin typeface="+mj-lt"/>
                <a:ea typeface="+mj-ea"/>
                <a:cs typeface="+mj-cs"/>
                <a:sym typeface="Helvetica Neue Medium"/>
              </a:defRPr>
            </a:lvl1pPr>
          </a:lstStyle>
          <a:p>
            <a:r>
              <a:t>Title Text</a:t>
            </a:r>
          </a:p>
        </p:txBody>
      </p:sp>
      <p:sp>
        <p:nvSpPr>
          <p:cNvPr id="50" name="Shape 50"/>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57" name="Shape 57"/>
          <p:cNvSpPr>
            <a:spLocks noGrp="1"/>
          </p:cNvSpPr>
          <p:nvPr>
            <p:ph type="title"/>
          </p:nvPr>
        </p:nvSpPr>
        <p:spPr>
          <a:xfrm>
            <a:off x="4387453" y="357187"/>
            <a:ext cx="15609094" cy="3036095"/>
          </a:xfrm>
          <a:prstGeom prst="rect">
            <a:avLst/>
          </a:prstGeom>
        </p:spPr>
        <p:txBody>
          <a:bodyPr lIns="71437" tIns="71437" rIns="71437" bIns="71437"/>
          <a:lstStyle>
            <a:lvl1pPr defTabSz="821531">
              <a:defRPr>
                <a:latin typeface="+mj-lt"/>
                <a:ea typeface="+mj-ea"/>
                <a:cs typeface="+mj-cs"/>
                <a:sym typeface="Helvetica Neue Medium"/>
              </a:defRPr>
            </a:lvl1pPr>
          </a:lstStyle>
          <a:p>
            <a:r>
              <a:t>Title Text</a:t>
            </a:r>
          </a:p>
        </p:txBody>
      </p:sp>
      <p:sp>
        <p:nvSpPr>
          <p:cNvPr id="58" name="Shape 58"/>
          <p:cNvSpPr>
            <a:spLocks noGrp="1"/>
          </p:cNvSpPr>
          <p:nvPr>
            <p:ph type="body" idx="1"/>
          </p:nvPr>
        </p:nvSpPr>
        <p:spPr>
          <a:xfrm>
            <a:off x="4387453" y="3643312"/>
            <a:ext cx="15609094" cy="8840392"/>
          </a:xfrm>
          <a:prstGeom prst="rect">
            <a:avLst/>
          </a:prstGeom>
        </p:spPr>
        <p:txBody>
          <a:bodyPr lIns="71437" tIns="71437" rIns="71437" bIns="71437"/>
          <a:lstStyle>
            <a:lvl1pPr marL="611187" indent="-611187" defTabSz="821531">
              <a:spcBef>
                <a:spcPts val="5900"/>
              </a:spcBef>
              <a:buSzPct val="145000"/>
              <a:defRPr sz="4400">
                <a:latin typeface="Helvetica Neue"/>
                <a:ea typeface="Helvetica Neue"/>
                <a:cs typeface="Helvetica Neue"/>
                <a:sym typeface="Helvetica Neue"/>
              </a:defRPr>
            </a:lvl1pPr>
            <a:lvl2pPr marL="1055687" indent="-611187" defTabSz="821531">
              <a:spcBef>
                <a:spcPts val="5900"/>
              </a:spcBef>
              <a:buSzPct val="145000"/>
              <a:defRPr sz="4400">
                <a:latin typeface="Helvetica Neue"/>
                <a:ea typeface="Helvetica Neue"/>
                <a:cs typeface="Helvetica Neue"/>
                <a:sym typeface="Helvetica Neue"/>
              </a:defRPr>
            </a:lvl2pPr>
            <a:lvl3pPr marL="1500187" indent="-611187" defTabSz="821531">
              <a:spcBef>
                <a:spcPts val="5900"/>
              </a:spcBef>
              <a:buSzPct val="145000"/>
              <a:defRPr sz="4400">
                <a:latin typeface="Helvetica Neue"/>
                <a:ea typeface="Helvetica Neue"/>
                <a:cs typeface="Helvetica Neue"/>
                <a:sym typeface="Helvetica Neue"/>
              </a:defRPr>
            </a:lvl3pPr>
            <a:lvl4pPr marL="1944687" indent="-611187" defTabSz="821531">
              <a:spcBef>
                <a:spcPts val="5900"/>
              </a:spcBef>
              <a:buSzPct val="145000"/>
              <a:defRPr sz="4400">
                <a:latin typeface="Helvetica Neue"/>
                <a:ea typeface="Helvetica Neue"/>
                <a:cs typeface="Helvetica Neue"/>
                <a:sym typeface="Helvetica Neue"/>
              </a:defRPr>
            </a:lvl4pPr>
            <a:lvl5pPr marL="2389187" indent="-611187" defTabSz="821531">
              <a:spcBef>
                <a:spcPts val="5900"/>
              </a:spcBef>
              <a:buSzPct val="145000"/>
              <a:defRPr sz="4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xfrm>
            <a:off x="11958866" y="12897542"/>
            <a:ext cx="466268"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6" name="Shape 66"/>
          <p:cNvSpPr>
            <a:spLocks noGrp="1"/>
          </p:cNvSpPr>
          <p:nvPr>
            <p:ph type="pic" sz="quarter" idx="13"/>
          </p:nvPr>
        </p:nvSpPr>
        <p:spPr>
          <a:xfrm>
            <a:off x="12495609" y="3643312"/>
            <a:ext cx="7500938" cy="8840392"/>
          </a:xfrm>
          <a:prstGeom prst="rect">
            <a:avLst/>
          </a:prstGeom>
        </p:spPr>
        <p:txBody>
          <a:bodyPr lIns="91439" tIns="45719" rIns="91439" bIns="45719" anchor="t">
            <a:noAutofit/>
          </a:bodyPr>
          <a:lstStyle/>
          <a:p>
            <a:endParaRPr/>
          </a:p>
        </p:txBody>
      </p:sp>
      <p:sp>
        <p:nvSpPr>
          <p:cNvPr id="67" name="Shape 67"/>
          <p:cNvSpPr>
            <a:spLocks noGrp="1"/>
          </p:cNvSpPr>
          <p:nvPr>
            <p:ph type="title"/>
          </p:nvPr>
        </p:nvSpPr>
        <p:spPr>
          <a:xfrm>
            <a:off x="4387453" y="357187"/>
            <a:ext cx="15609094" cy="3036095"/>
          </a:xfrm>
          <a:prstGeom prst="rect">
            <a:avLst/>
          </a:prstGeom>
        </p:spPr>
        <p:txBody>
          <a:bodyPr lIns="71437" tIns="71437" rIns="71437" bIns="71437"/>
          <a:lstStyle>
            <a:lvl1pPr defTabSz="821531">
              <a:defRPr>
                <a:latin typeface="+mj-lt"/>
                <a:ea typeface="+mj-ea"/>
                <a:cs typeface="+mj-cs"/>
                <a:sym typeface="Helvetica Neue Medium"/>
              </a:defRPr>
            </a:lvl1pPr>
          </a:lstStyle>
          <a:p>
            <a:r>
              <a:t>Title Text</a:t>
            </a:r>
          </a:p>
        </p:txBody>
      </p:sp>
      <p:sp>
        <p:nvSpPr>
          <p:cNvPr id="68" name="Shape 68"/>
          <p:cNvSpPr>
            <a:spLocks noGrp="1"/>
          </p:cNvSpPr>
          <p:nvPr>
            <p:ph type="body" sz="quarter" idx="1"/>
          </p:nvPr>
        </p:nvSpPr>
        <p:spPr>
          <a:xfrm>
            <a:off x="4387453" y="3643312"/>
            <a:ext cx="7500938" cy="8840392"/>
          </a:xfrm>
          <a:prstGeom prst="rect">
            <a:avLst/>
          </a:prstGeom>
        </p:spPr>
        <p:txBody>
          <a:bodyPr lIns="71437" tIns="71437" rIns="71437" bIns="71437"/>
          <a:lstStyle>
            <a:lvl1pPr marL="465364" indent="-465364" defTabSz="821531">
              <a:spcBef>
                <a:spcPts val="4500"/>
              </a:spcBef>
              <a:buSzPct val="145000"/>
              <a:defRPr sz="3800">
                <a:latin typeface="Helvetica Neue"/>
                <a:ea typeface="Helvetica Neue"/>
                <a:cs typeface="Helvetica Neue"/>
                <a:sym typeface="Helvetica Neue"/>
              </a:defRPr>
            </a:lvl1pPr>
            <a:lvl2pPr marL="808264" indent="-465364" defTabSz="821531">
              <a:spcBef>
                <a:spcPts val="4500"/>
              </a:spcBef>
              <a:buSzPct val="145000"/>
              <a:defRPr sz="3800">
                <a:latin typeface="Helvetica Neue"/>
                <a:ea typeface="Helvetica Neue"/>
                <a:cs typeface="Helvetica Neue"/>
                <a:sym typeface="Helvetica Neue"/>
              </a:defRPr>
            </a:lvl2pPr>
            <a:lvl3pPr marL="1151164" indent="-465364" defTabSz="821531">
              <a:spcBef>
                <a:spcPts val="4500"/>
              </a:spcBef>
              <a:buSzPct val="145000"/>
              <a:defRPr sz="3800">
                <a:latin typeface="Helvetica Neue"/>
                <a:ea typeface="Helvetica Neue"/>
                <a:cs typeface="Helvetica Neue"/>
                <a:sym typeface="Helvetica Neue"/>
              </a:defRPr>
            </a:lvl3pPr>
            <a:lvl4pPr marL="1494064" indent="-465364" defTabSz="821531">
              <a:spcBef>
                <a:spcPts val="4500"/>
              </a:spcBef>
              <a:buSzPct val="145000"/>
              <a:defRPr sz="3800">
                <a:latin typeface="Helvetica Neue"/>
                <a:ea typeface="Helvetica Neue"/>
                <a:cs typeface="Helvetica Neue"/>
                <a:sym typeface="Helvetica Neue"/>
              </a:defRPr>
            </a:lvl4pPr>
            <a:lvl5pPr marL="1836964" indent="-465364" defTabSz="821531">
              <a:spcBef>
                <a:spcPts val="4500"/>
              </a:spcBef>
              <a:buSzPct val="145000"/>
              <a:defRPr sz="38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69" name="Shape 69"/>
          <p:cNvSpPr>
            <a:spLocks noGrp="1"/>
          </p:cNvSpPr>
          <p:nvPr>
            <p:ph type="sldNum" sz="quarter" idx="2"/>
          </p:nvPr>
        </p:nvSpPr>
        <p:spPr>
          <a:xfrm>
            <a:off x="11954103" y="13073062"/>
            <a:ext cx="466269" cy="473076"/>
          </a:xfrm>
          <a:prstGeom prst="rect">
            <a:avLst/>
          </a:prstGeom>
        </p:spPr>
        <p:txBody>
          <a:bodyPr lIns="71437" tIns="71437" rIns="71437" bIns="71437"/>
          <a:lstStyle>
            <a:lvl1pPr defTabSz="821531">
              <a:defRPr sz="2200">
                <a:latin typeface="+mn-lt"/>
                <a:ea typeface="+mn-ea"/>
                <a:cs typeface="+mn-cs"/>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76" name="Shape 76"/>
          <p:cNvSpPr>
            <a:spLocks noGrp="1"/>
          </p:cNvSpPr>
          <p:nvPr>
            <p:ph type="body" idx="1"/>
          </p:nvPr>
        </p:nvSpPr>
        <p:spPr>
          <a:xfrm>
            <a:off x="4387453" y="1785937"/>
            <a:ext cx="15609094" cy="10144126"/>
          </a:xfrm>
          <a:prstGeom prst="rect">
            <a:avLst/>
          </a:prstGeom>
        </p:spPr>
        <p:txBody>
          <a:bodyPr lIns="71437" tIns="71437" rIns="71437" bIns="71437"/>
          <a:lstStyle>
            <a:lvl1pPr marL="611187" indent="-611187" defTabSz="821531">
              <a:spcBef>
                <a:spcPts val="5900"/>
              </a:spcBef>
              <a:buSzPct val="145000"/>
              <a:defRPr sz="4400">
                <a:latin typeface="Helvetica Neue"/>
                <a:ea typeface="Helvetica Neue"/>
                <a:cs typeface="Helvetica Neue"/>
                <a:sym typeface="Helvetica Neue"/>
              </a:defRPr>
            </a:lvl1pPr>
            <a:lvl2pPr marL="1055687" indent="-611187" defTabSz="821531">
              <a:spcBef>
                <a:spcPts val="5900"/>
              </a:spcBef>
              <a:buSzPct val="145000"/>
              <a:defRPr sz="4400">
                <a:latin typeface="Helvetica Neue"/>
                <a:ea typeface="Helvetica Neue"/>
                <a:cs typeface="Helvetica Neue"/>
                <a:sym typeface="Helvetica Neue"/>
              </a:defRPr>
            </a:lvl2pPr>
            <a:lvl3pPr marL="1500187" indent="-611187" defTabSz="821531">
              <a:spcBef>
                <a:spcPts val="5900"/>
              </a:spcBef>
              <a:buSzPct val="145000"/>
              <a:defRPr sz="4400">
                <a:latin typeface="Helvetica Neue"/>
                <a:ea typeface="Helvetica Neue"/>
                <a:cs typeface="Helvetica Neue"/>
                <a:sym typeface="Helvetica Neue"/>
              </a:defRPr>
            </a:lvl3pPr>
            <a:lvl4pPr marL="1944687" indent="-611187" defTabSz="821531">
              <a:spcBef>
                <a:spcPts val="5900"/>
              </a:spcBef>
              <a:buSzPct val="145000"/>
              <a:defRPr sz="4400">
                <a:latin typeface="Helvetica Neue"/>
                <a:ea typeface="Helvetica Neue"/>
                <a:cs typeface="Helvetica Neue"/>
                <a:sym typeface="Helvetica Neue"/>
              </a:defRPr>
            </a:lvl4pPr>
            <a:lvl5pPr marL="2389187" indent="-611187" defTabSz="821531">
              <a:spcBef>
                <a:spcPts val="5900"/>
              </a:spcBef>
              <a:buSzPct val="145000"/>
              <a:defRPr sz="4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7" name="Shape 77"/>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84" name="Shape 84"/>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5" name="Shape 85"/>
          <p:cNvSpPr>
            <a:spLocks noGrp="1"/>
          </p:cNvSpPr>
          <p:nvPr>
            <p:ph type="pic" sz="quarter" idx="14"/>
          </p:nvPr>
        </p:nvSpPr>
        <p:spPr>
          <a:xfrm>
            <a:off x="12495609" y="1250156"/>
            <a:ext cx="7500938" cy="5304235"/>
          </a:xfrm>
          <a:prstGeom prst="rect">
            <a:avLst/>
          </a:prstGeom>
        </p:spPr>
        <p:txBody>
          <a:bodyPr lIns="91439" tIns="45719" rIns="91439" bIns="45719" anchor="t">
            <a:noAutofit/>
          </a:bodyPr>
          <a:lstStyle/>
          <a:p>
            <a:endParaRPr/>
          </a:p>
        </p:txBody>
      </p:sp>
      <p:sp>
        <p:nvSpPr>
          <p:cNvPr id="86" name="Shape 86"/>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7" name="Shape 87"/>
          <p:cNvSpPr>
            <a:spLocks noGrp="1"/>
          </p:cNvSpPr>
          <p:nvPr>
            <p:ph type="sldNum" sz="quarter" idx="2"/>
          </p:nvPr>
        </p:nvSpPr>
        <p:spPr>
          <a:xfrm>
            <a:off x="11954103" y="13073062"/>
            <a:ext cx="466269" cy="477671"/>
          </a:xfrm>
          <a:prstGeom prst="rect">
            <a:avLst/>
          </a:prstGeom>
        </p:spPr>
        <p:txBody>
          <a:bodyPr lIns="71437" tIns="71437" rIns="71437" bIns="71437"/>
          <a:lstStyle>
            <a:lvl1pPr defTabSz="821531">
              <a:defRPr sz="22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ti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asted-image.tiff"/>
          <p:cNvPicPr>
            <a:picLocks noChangeAspect="1"/>
          </p:cNvPicPr>
          <p:nvPr/>
        </p:nvPicPr>
        <p:blipFill>
          <a:blip r:embed="rId15"/>
          <a:stretch>
            <a:fillRect/>
          </a:stretch>
        </p:blipFill>
        <p:spPr>
          <a:xfrm>
            <a:off x="-189883" y="-390243"/>
            <a:ext cx="1322786" cy="1738078"/>
          </a:xfrm>
          <a:prstGeom prst="rect">
            <a:avLst/>
          </a:prstGeom>
          <a:ln w="12700">
            <a:miter lim="400000"/>
          </a:ln>
        </p:spPr>
      </p:pic>
      <p:sp>
        <p:nvSpPr>
          <p:cNvPr id="3" name="Shape 3"/>
          <p:cNvSpPr>
            <a:spLocks noGrp="1"/>
          </p:cNvSpPr>
          <p:nvPr>
            <p:ph type="sldNum" sz="quarter" idx="2"/>
          </p:nvPr>
        </p:nvSpPr>
        <p:spPr>
          <a:xfrm>
            <a:off x="12001398" y="12954000"/>
            <a:ext cx="368504" cy="374370"/>
          </a:xfrm>
          <a:prstGeom prst="rect">
            <a:avLst/>
          </a:prstGeom>
          <a:ln w="12700">
            <a:miter lim="400000"/>
          </a:ln>
        </p:spPr>
        <p:txBody>
          <a:bodyPr wrap="none" lIns="50800" tIns="50800" rIns="50800" bIns="50800">
            <a:spAutoFit/>
          </a:bodyPr>
          <a:lstStyle>
            <a:lvl1pPr algn="ctr" defTabSz="825500">
              <a:defRPr sz="1800">
                <a:latin typeface="Helvetica Neue Thin"/>
                <a:ea typeface="Helvetica Neue Thin"/>
                <a:cs typeface="Helvetica Neue Thin"/>
                <a:sym typeface="Helvetica Neue Thin"/>
              </a:defRPr>
            </a:lvl1pPr>
          </a:lstStyle>
          <a:p>
            <a:fld id="{86CB4B4D-7CA3-9044-876B-883B54F8677D}" type="slidenum">
              <a:t>‹#›</a:t>
            </a:fld>
            <a:endParaRPr/>
          </a:p>
        </p:txBody>
      </p:sp>
      <p:sp>
        <p:nvSpPr>
          <p:cNvPr id="4" name="Shape 4"/>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5" name="Shape 5"/>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1pPr>
      <a:lvl2pPr marL="0" marR="0" indent="2286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2pPr>
      <a:lvl3pPr marL="0" marR="0" indent="4572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3pPr>
      <a:lvl4pPr marL="0" marR="0" indent="6858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4pPr>
      <a:lvl5pPr marL="0" marR="0" indent="9144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5pPr>
      <a:lvl6pPr marL="0" marR="0" indent="11430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6pPr>
      <a:lvl7pPr marL="0" marR="0" indent="13716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7pPr>
      <a:lvl8pPr marL="0" marR="0" indent="16002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8pPr>
      <a:lvl9pPr marL="0" marR="0" indent="1828800" algn="ctr" defTabSz="8255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Neue Thin"/>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twitter.com/StatsGary" TargetMode="External"/><Relationship Id="rId4" Type="http://schemas.openxmlformats.org/officeDocument/2006/relationships/hyperlink" Target="mailto:gary@draperanddash.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www.draperanddash.com" TargetMode="External"/><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hyperlink" Target="https://www.draperanddash.com/machinelearning/2019/07/confusion-matrices-evaluating-your-classification-models/"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hyperlink" Target="https://en.wikipedia.org/wiki/Akaike_information_criterion" TargetMode="External"/><Relationship Id="rId4" Type="http://schemas.openxmlformats.org/officeDocument/2006/relationships/hyperlink" Target="https://www.statisticshowto.datasciencecentral.com/rmse/"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rdocumentation.org/packages/DMwR/versions/0.4.1/topics/SMOTE"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3" Type="http://schemas.openxmlformats.org/officeDocument/2006/relationships/hyperlink" Target="https://rdrr.io/cran/caret/man/models.html"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hsrcommunity.com/wp-content/uploads/2019/01/Using-R-to-predict-admission-into-ED-NHS-R-Event-Gary-Hutson.pdf"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4" Type="http://schemas.openxmlformats.org/officeDocument/2006/relationships/hyperlink" Target="https://cran.r-project.org/web/packages/pROC/pROC.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hyperlink" Target="https://datascienceplus.com/gradient-boosting-in-r/"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5" Type="http://schemas.openxmlformats.org/officeDocument/2006/relationships/hyperlink" Target="https://github.com/StatsGary/stacking_ML_code/blob/master/stacking_ML.R" TargetMode="Externa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hyperlink" Target="https://www.draperanddash.com/machinelearning/2019/08/deploying-a-trained-supervised-ml-model/" TargetMode="External"/><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 Id="rId5" Type="http://schemas.openxmlformats.org/officeDocument/2006/relationships/image" Target="../media/image24.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www.draperanddash.com" TargetMode="External"/><Relationship Id="rId2" Type="http://schemas.openxmlformats.org/officeDocument/2006/relationships/hyperlink" Target="https://deepmind.com/applied/deepmind-health/working-partners/health-research-tomorrow/moorfields-eye-hospital-nhs-foundation-trust/"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www.draperanddash.com" TargetMode="External"/><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www.draperanddash.com"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p:nvPr/>
        </p:nvSpPr>
        <p:spPr>
          <a:xfrm>
            <a:off x="12078906" y="13222648"/>
            <a:ext cx="226188"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defRPr>
            </a:lvl1pPr>
          </a:lstStyle>
          <a:p>
            <a:r>
              <a:t> </a:t>
            </a:r>
          </a:p>
        </p:txBody>
      </p:sp>
      <p:sp>
        <p:nvSpPr>
          <p:cNvPr id="137" name="Shape 137"/>
          <p:cNvSpPr/>
          <p:nvPr/>
        </p:nvSpPr>
        <p:spPr>
          <a:xfrm>
            <a:off x="12281826" y="151458"/>
            <a:ext cx="14428233" cy="53132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algn="ctr" defTabSz="825500">
              <a:defRPr sz="3000" cap="small">
                <a:solidFill>
                  <a:srgbClr val="515151"/>
                </a:solidFill>
                <a:latin typeface="+mn-lt"/>
                <a:ea typeface="+mn-ea"/>
                <a:cs typeface="+mn-cs"/>
                <a:sym typeface="Helvetica Light"/>
              </a:defRPr>
            </a:lvl1pPr>
          </a:lstStyle>
          <a:p>
            <a:r>
              <a:t>D&amp;D Healthcare Predictive Patient Flow Analytics </a:t>
            </a:r>
          </a:p>
        </p:txBody>
      </p:sp>
      <p:pic>
        <p:nvPicPr>
          <p:cNvPr id="138" name="7865a7643de0fca7f041cc8201e94f6c2c7a5ac7 2 copy copy.png"/>
          <p:cNvPicPr>
            <a:picLocks noChangeAspect="1"/>
          </p:cNvPicPr>
          <p:nvPr/>
        </p:nvPicPr>
        <p:blipFill>
          <a:blip r:embed="rId2"/>
          <a:stretch>
            <a:fillRect/>
          </a:stretch>
        </p:blipFill>
        <p:spPr>
          <a:xfrm>
            <a:off x="1471733" y="3742086"/>
            <a:ext cx="20219867" cy="10447283"/>
          </a:xfrm>
          <a:prstGeom prst="rect">
            <a:avLst/>
          </a:prstGeom>
          <a:ln w="12700">
            <a:miter lim="400000"/>
          </a:ln>
        </p:spPr>
      </p:pic>
      <p:sp>
        <p:nvSpPr>
          <p:cNvPr id="140" name="Shape 140"/>
          <p:cNvSpPr/>
          <p:nvPr/>
        </p:nvSpPr>
        <p:spPr>
          <a:xfrm>
            <a:off x="933310" y="3043819"/>
            <a:ext cx="16211690" cy="698267"/>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lvl1pPr algn="just" defTabSz="1828800">
              <a:defRPr sz="3000">
                <a:solidFill>
                  <a:srgbClr val="797979"/>
                </a:solidFill>
                <a:latin typeface="Helvetica Neue Light"/>
                <a:ea typeface="Helvetica Neue Light"/>
                <a:cs typeface="Helvetica Neue Light"/>
                <a:sym typeface="Helvetica Neue Light"/>
              </a:defRPr>
            </a:lvl1pPr>
          </a:lstStyle>
          <a:p>
            <a:r>
              <a:rPr lang="en-US" sz="3600" dirty="0"/>
              <a:t>Using Supervised ML Methods to augment intelligent dashboards in Healthcare</a:t>
            </a:r>
            <a:endParaRPr sz="3600" dirty="0"/>
          </a:p>
        </p:txBody>
      </p:sp>
      <p:pic>
        <p:nvPicPr>
          <p:cNvPr id="2" name="Picture 1">
            <a:extLst>
              <a:ext uri="{FF2B5EF4-FFF2-40B4-BE49-F238E27FC236}">
                <a16:creationId xmlns:a16="http://schemas.microsoft.com/office/drawing/2014/main" id="{5825FA00-494A-4149-A498-DBFBC5377213}"/>
              </a:ext>
            </a:extLst>
          </p:cNvPr>
          <p:cNvPicPr>
            <a:picLocks noChangeAspect="1"/>
          </p:cNvPicPr>
          <p:nvPr/>
        </p:nvPicPr>
        <p:blipFill>
          <a:blip r:embed="rId3"/>
          <a:stretch>
            <a:fillRect/>
          </a:stretch>
        </p:blipFill>
        <p:spPr>
          <a:xfrm>
            <a:off x="933310" y="1246640"/>
            <a:ext cx="3790924" cy="1797179"/>
          </a:xfrm>
          <a:prstGeom prst="rect">
            <a:avLst/>
          </a:prstGeom>
        </p:spPr>
      </p:pic>
      <p:sp>
        <p:nvSpPr>
          <p:cNvPr id="9" name="Shape 140">
            <a:extLst>
              <a:ext uri="{FF2B5EF4-FFF2-40B4-BE49-F238E27FC236}">
                <a16:creationId xmlns:a16="http://schemas.microsoft.com/office/drawing/2014/main" id="{EA281966-9064-4F78-B3FC-9D1D2BF89BEF}"/>
              </a:ext>
            </a:extLst>
          </p:cNvPr>
          <p:cNvSpPr/>
          <p:nvPr/>
        </p:nvSpPr>
        <p:spPr>
          <a:xfrm>
            <a:off x="933310" y="3671447"/>
            <a:ext cx="16211690" cy="1867818"/>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lvl1pPr algn="just" defTabSz="1828800">
              <a:defRPr sz="3000">
                <a:solidFill>
                  <a:srgbClr val="797979"/>
                </a:solidFill>
                <a:latin typeface="Helvetica Neue Light"/>
                <a:ea typeface="Helvetica Neue Light"/>
                <a:cs typeface="Helvetica Neue Light"/>
                <a:sym typeface="Helvetica Neue Light"/>
              </a:defRPr>
            </a:lvl1pPr>
          </a:lstStyle>
          <a:p>
            <a:r>
              <a:rPr lang="en-US" sz="2800" dirty="0">
                <a:solidFill>
                  <a:schemeClr val="tx1"/>
                </a:solidFill>
              </a:rPr>
              <a:t>Gary Hutson – Head of Solutions and AI / ML</a:t>
            </a:r>
          </a:p>
          <a:p>
            <a:r>
              <a:rPr lang="en-US" sz="2800" dirty="0">
                <a:solidFill>
                  <a:schemeClr val="tx1"/>
                </a:solidFill>
              </a:rPr>
              <a:t>Email: 	</a:t>
            </a:r>
            <a:r>
              <a:rPr lang="en-US" sz="2800" dirty="0">
                <a:solidFill>
                  <a:schemeClr val="tx1"/>
                </a:solidFill>
                <a:hlinkClick r:id="rId4"/>
              </a:rPr>
              <a:t>gary@draperanddash.com</a:t>
            </a:r>
            <a:endParaRPr lang="en-US" sz="2800" dirty="0">
              <a:solidFill>
                <a:schemeClr val="tx1"/>
              </a:solidFill>
            </a:endParaRPr>
          </a:p>
          <a:p>
            <a:r>
              <a:rPr lang="en-US" sz="2800" dirty="0">
                <a:solidFill>
                  <a:schemeClr val="tx1"/>
                </a:solidFill>
              </a:rPr>
              <a:t>Twitter:	</a:t>
            </a:r>
            <a:r>
              <a:rPr lang="en-US" sz="2800" dirty="0">
                <a:solidFill>
                  <a:schemeClr val="tx1"/>
                </a:solidFill>
                <a:hlinkClick r:id="rId5"/>
              </a:rPr>
              <a:t>@</a:t>
            </a:r>
            <a:r>
              <a:rPr lang="en-US" sz="2800" dirty="0" err="1">
                <a:solidFill>
                  <a:schemeClr val="tx1"/>
                </a:solidFill>
                <a:hlinkClick r:id="rId5"/>
              </a:rPr>
              <a:t>StatsGary</a:t>
            </a:r>
            <a:r>
              <a:rPr lang="en-US" sz="2800" dirty="0">
                <a:solidFill>
                  <a:schemeClr val="tx1"/>
                </a:solidFill>
                <a:hlinkClick r:id="rId5"/>
              </a:rPr>
              <a:t> </a:t>
            </a:r>
            <a:endParaRPr lang="en-US" sz="2800" dirty="0">
              <a:solidFill>
                <a:schemeClr val="tx1"/>
              </a:solidFill>
            </a:endParaRPr>
          </a:p>
          <a:p>
            <a:endParaRPr lang="en-US" sz="2800" dirty="0">
              <a:solidFill>
                <a:schemeClr val="tx1"/>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mockup copy.jpg"/>
          <p:cNvPicPr>
            <a:picLocks noChangeAspect="1"/>
          </p:cNvPicPr>
          <p:nvPr/>
        </p:nvPicPr>
        <p:blipFill>
          <a:blip r:embed="rId2"/>
          <a:stretch>
            <a:fillRect/>
          </a:stretch>
        </p:blipFill>
        <p:spPr>
          <a:xfrm>
            <a:off x="-744367" y="-76480"/>
            <a:ext cx="30264920" cy="13868960"/>
          </a:xfrm>
          <a:prstGeom prst="rect">
            <a:avLst/>
          </a:prstGeom>
          <a:ln w="12700">
            <a:miter lim="400000"/>
          </a:ln>
        </p:spPr>
      </p:pic>
      <p:sp>
        <p:nvSpPr>
          <p:cNvPr id="164" name="Shape 164"/>
          <p:cNvSpPr/>
          <p:nvPr/>
        </p:nvSpPr>
        <p:spPr>
          <a:xfrm>
            <a:off x="12078906" y="13222648"/>
            <a:ext cx="226188"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defRPr>
            </a:lvl1pPr>
          </a:lstStyle>
          <a:p>
            <a:r>
              <a:t> </a:t>
            </a:r>
          </a:p>
        </p:txBody>
      </p:sp>
      <p:sp>
        <p:nvSpPr>
          <p:cNvPr id="165" name="Shape 165"/>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10</a:t>
            </a:fld>
            <a:endParaRPr/>
          </a:p>
        </p:txBody>
      </p:sp>
      <p:sp>
        <p:nvSpPr>
          <p:cNvPr id="166" name="Shape 166"/>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3"/>
              </a:defRPr>
            </a:lvl1pPr>
          </a:lstStyle>
          <a:p>
            <a:r>
              <a:rPr>
                <a:hlinkClick r:id="rId3"/>
              </a:rPr>
              <a:t>www.draperanddash.com</a:t>
            </a:r>
          </a:p>
        </p:txBody>
      </p:sp>
      <p:sp>
        <p:nvSpPr>
          <p:cNvPr id="167" name="Shape 167"/>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168" name="Shape 168"/>
          <p:cNvSpPr/>
          <p:nvPr/>
        </p:nvSpPr>
        <p:spPr>
          <a:xfrm>
            <a:off x="14711895" y="5835736"/>
            <a:ext cx="12458848" cy="204452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7400">
                <a:latin typeface="Helvetica Neue Thin"/>
                <a:ea typeface="Helvetica Neue Thin"/>
                <a:cs typeface="Helvetica Neue Thin"/>
                <a:sym typeface="Helvetica Neue Thin"/>
              </a:defRPr>
            </a:lvl1pPr>
          </a:lstStyle>
          <a:p>
            <a:r>
              <a:rPr lang="en-US" dirty="0"/>
              <a:t>Our steps to designing the R  ML model</a:t>
            </a:r>
            <a:endParaRPr dirty="0"/>
          </a:p>
        </p:txBody>
      </p:sp>
    </p:spTree>
    <p:extLst>
      <p:ext uri="{BB962C8B-B14F-4D97-AF65-F5344CB8AC3E}">
        <p14:creationId xmlns:p14="http://schemas.microsoft.com/office/powerpoint/2010/main" val="1249442106"/>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GB" dirty="0"/>
              <a:t>What’s does the fusion of ML and BI allow us to do?</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11</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2" name="Shape 217">
            <a:extLst>
              <a:ext uri="{FF2B5EF4-FFF2-40B4-BE49-F238E27FC236}">
                <a16:creationId xmlns:a16="http://schemas.microsoft.com/office/drawing/2014/main" id="{44CCC506-A2BC-49D0-AC60-B2EFC9ED804B}"/>
              </a:ext>
            </a:extLst>
          </p:cNvPr>
          <p:cNvSpPr/>
          <p:nvPr/>
        </p:nvSpPr>
        <p:spPr>
          <a:xfrm>
            <a:off x="1261839" y="2411206"/>
            <a:ext cx="20566089" cy="8893587"/>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600" dirty="0"/>
              <a:t>As you saw from the previous slides, we can fuse our in house data science with expertise with our development teams knowledge of Qlik and other BI solutions to:</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Build, train, evaluate and deploy custom ML models for the needs of the relevant dashboard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Build custom and generic solutions to any healthcare problem</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Create forward facing solutions, instead of the traditional rear view mirror approaches to healthcare analytics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Create ‘what if’ models to allow services and functions within the NHS to generate predictions based on smart filtering</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Leverage the power of R and our BI solutions to their fullest potential. R has been adopted as our core development language as there is a powerful community within NUH</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Aim to adopt a </a:t>
            </a:r>
            <a:r>
              <a:rPr lang="en-GB" sz="3600" b="1" dirty="0"/>
              <a:t>platform agnostic </a:t>
            </a:r>
            <a:r>
              <a:rPr lang="en-GB" sz="3600" dirty="0"/>
              <a:t>approach to developing solutions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245550505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development process</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12</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2" name="Shape 217">
            <a:extLst>
              <a:ext uri="{FF2B5EF4-FFF2-40B4-BE49-F238E27FC236}">
                <a16:creationId xmlns:a16="http://schemas.microsoft.com/office/drawing/2014/main" id="{44CCC506-A2BC-49D0-AC60-B2EFC9ED804B}"/>
              </a:ext>
            </a:extLst>
          </p:cNvPr>
          <p:cNvSpPr/>
          <p:nvPr/>
        </p:nvSpPr>
        <p:spPr>
          <a:xfrm>
            <a:off x="1334006" y="2024191"/>
            <a:ext cx="20566089" cy="13399436"/>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Generally, our first rule of thumb is to think about the problem we are trying to solve.</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Think about how the problem, how this could be an issue to other healthcare providers and will the problem be the same in other areas</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Agree on the approach – whether this be supervised (regression / classification), unsupervised or more deep methods such as neural nets</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Think about how to evaluate the model, how the data is going to be partitioned (cross validation, hold out, etc.), for classification understand and adjust for class imbalance</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Start with the data, feature encode, clean and prepare the data and work closely with the BI development team to make sure the underlying datasets do not change, or the problem domain has not shifted</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Choose the right algorithm for the task, use multiple algorithms and benchmark the accuracy (or other performance metrics) against, or evolve this over time. Usually, our data science team knows what models to use for the purpose – this comes with experience</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Train the model</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Test the model – regression (RMSE) and classification (confusion matrices) by making predictions using model coefficients / rules</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Improve the model</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r>
              <a:rPr lang="en-GB" sz="3200" dirty="0"/>
              <a:t> Deploy the model</a:t>
            </a:r>
          </a:p>
          <a:p>
            <a:pPr marL="514350" indent="-514350" algn="just" defTabSz="1828800">
              <a:lnSpc>
                <a:spcPct val="120000"/>
              </a:lnSpc>
              <a:buFont typeface="+mj-lt"/>
              <a:buAutoNum type="arabicPeriod"/>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2666914949"/>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first phase – problem definition</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13</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graphicFrame>
        <p:nvGraphicFramePr>
          <p:cNvPr id="2" name="Diagram 1">
            <a:extLst>
              <a:ext uri="{FF2B5EF4-FFF2-40B4-BE49-F238E27FC236}">
                <a16:creationId xmlns:a16="http://schemas.microsoft.com/office/drawing/2014/main" id="{17391826-36A0-4ED0-8C66-941F1F395415}"/>
              </a:ext>
            </a:extLst>
          </p:cNvPr>
          <p:cNvGraphicFramePr/>
          <p:nvPr>
            <p:extLst>
              <p:ext uri="{D42A27DB-BD31-4B8C-83A1-F6EECF244321}">
                <p14:modId xmlns:p14="http://schemas.microsoft.com/office/powerpoint/2010/main" val="3913683485"/>
              </p:ext>
            </p:extLst>
          </p:nvPr>
        </p:nvGraphicFramePr>
        <p:xfrm>
          <a:off x="1025864" y="2939054"/>
          <a:ext cx="12167622" cy="78378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Shape 217">
            <a:extLst>
              <a:ext uri="{FF2B5EF4-FFF2-40B4-BE49-F238E27FC236}">
                <a16:creationId xmlns:a16="http://schemas.microsoft.com/office/drawing/2014/main" id="{34EA9E6E-C08C-4F16-86AF-2382FE5B081B}"/>
              </a:ext>
            </a:extLst>
          </p:cNvPr>
          <p:cNvSpPr/>
          <p:nvPr/>
        </p:nvSpPr>
        <p:spPr>
          <a:xfrm>
            <a:off x="13643167" y="2458549"/>
            <a:ext cx="10127326" cy="13399436"/>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200" b="1" dirty="0"/>
              <a:t>What is the problem?</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Informal description – design it from a friend or colleagues viewpoint. For example “I need a solution that will identify stranded patients”.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Look for similar problems</a:t>
            </a:r>
          </a:p>
          <a:p>
            <a:pPr algn="just" defTabSz="1828800">
              <a:lnSpc>
                <a:spcPct val="120000"/>
              </a:lnSpc>
              <a:defRPr sz="2400">
                <a:latin typeface="Helvetica Neue Thin"/>
                <a:ea typeface="Helvetica Neue Thin"/>
                <a:cs typeface="Helvetica Neue Thin"/>
                <a:sym typeface="Helvetica Neue Thin"/>
              </a:defRPr>
            </a:pPr>
            <a:endParaRPr lang="en-GB" sz="3200" b="1" dirty="0"/>
          </a:p>
          <a:p>
            <a:pPr algn="just" defTabSz="1828800">
              <a:lnSpc>
                <a:spcPct val="120000"/>
              </a:lnSpc>
              <a:defRPr sz="2400">
                <a:latin typeface="Helvetica Neue Thin"/>
                <a:ea typeface="Helvetica Neue Thin"/>
                <a:cs typeface="Helvetica Neue Thin"/>
                <a:sym typeface="Helvetica Neue Thin"/>
              </a:defRPr>
            </a:pPr>
            <a:r>
              <a:rPr lang="en-GB" sz="3200" b="1" dirty="0"/>
              <a:t>Why does the problem need to be solved? </a:t>
            </a:r>
          </a:p>
          <a:p>
            <a:pPr algn="just" defTabSz="1828800">
              <a:lnSpc>
                <a:spcPct val="120000"/>
              </a:lnSpc>
              <a:defRPr sz="2400">
                <a:latin typeface="Helvetica Neue Thin"/>
                <a:ea typeface="Helvetica Neue Thin"/>
                <a:cs typeface="Helvetica Neue Thin"/>
                <a:sym typeface="Helvetica Neue Thin"/>
              </a:defRPr>
            </a:pPr>
            <a:r>
              <a:rPr lang="en-GB" sz="3200" dirty="0"/>
              <a:t>Examine:</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Motivation – what is the motivation for solving the problem</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Solution benefits – what will be the espoused benefits of the solution</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Use – how will this be used in practice</a:t>
            </a:r>
          </a:p>
          <a:p>
            <a:pPr algn="just" defTabSz="1828800">
              <a:lnSpc>
                <a:spcPct val="120000"/>
              </a:lnSpc>
              <a:defRPr sz="2400">
                <a:latin typeface="Helvetica Neue Thin"/>
                <a:ea typeface="Helvetica Neue Thin"/>
                <a:cs typeface="Helvetica Neue Thin"/>
                <a:sym typeface="Helvetica Neue Thin"/>
              </a:defRPr>
            </a:pPr>
            <a:endParaRPr lang="en-GB" sz="3200" dirty="0"/>
          </a:p>
          <a:p>
            <a:pPr algn="just" defTabSz="1828800">
              <a:lnSpc>
                <a:spcPct val="120000"/>
              </a:lnSpc>
              <a:defRPr sz="2400">
                <a:latin typeface="Helvetica Neue Thin"/>
                <a:ea typeface="Helvetica Neue Thin"/>
                <a:cs typeface="Helvetica Neue Thin"/>
                <a:sym typeface="Helvetica Neue Thin"/>
              </a:defRPr>
            </a:pPr>
            <a:r>
              <a:rPr lang="en-GB" sz="3200" b="1" dirty="0"/>
              <a:t>How would you (sentient being) solve the problem?</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If I were to do this manually – how would it work?</a:t>
            </a:r>
          </a:p>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1035579574"/>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second phase – approach </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14</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pic>
        <p:nvPicPr>
          <p:cNvPr id="1028" name="Picture 4" descr="Image result for supervised vs unsupervised">
            <a:extLst>
              <a:ext uri="{FF2B5EF4-FFF2-40B4-BE49-F238E27FC236}">
                <a16:creationId xmlns:a16="http://schemas.microsoft.com/office/drawing/2014/main" id="{7928E491-C2C2-4AA2-8BE0-DC70A35FBD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075" y="2317550"/>
            <a:ext cx="8943040" cy="511684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unsupervised ml">
            <a:extLst>
              <a:ext uri="{FF2B5EF4-FFF2-40B4-BE49-F238E27FC236}">
                <a16:creationId xmlns:a16="http://schemas.microsoft.com/office/drawing/2014/main" id="{D4192596-8705-435F-93D4-DA46B766CA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7390" y="2301408"/>
            <a:ext cx="8890994" cy="50870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deep learning">
            <a:extLst>
              <a:ext uri="{FF2B5EF4-FFF2-40B4-BE49-F238E27FC236}">
                <a16:creationId xmlns:a16="http://schemas.microsoft.com/office/drawing/2014/main" id="{85CC6F17-C28C-4280-B8C7-00DC0DE9E1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81330" y="7679216"/>
            <a:ext cx="11719007" cy="4398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033410"/>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third phase – plan for evaluation</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15</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756599" y="2522008"/>
            <a:ext cx="11202267" cy="11035712"/>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defTabSz="1828800">
              <a:lnSpc>
                <a:spcPct val="120000"/>
              </a:lnSpc>
              <a:defRPr sz="2400">
                <a:latin typeface="Helvetica Neue Thin"/>
                <a:ea typeface="Helvetica Neue Thin"/>
                <a:cs typeface="Helvetica Neue Thin"/>
                <a:sym typeface="Helvetica Neue Thin"/>
              </a:defRPr>
            </a:pPr>
            <a:r>
              <a:rPr lang="en-GB" sz="3200" dirty="0"/>
              <a:t>Evaluation</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Confusion matrices – these are our go to for evaluating our classification models. We have developed a nice confusion matrix function in R: </a:t>
            </a:r>
            <a:r>
              <a:rPr lang="en-GB" sz="3200" dirty="0">
                <a:hlinkClick r:id="rId3"/>
              </a:rPr>
              <a:t>https://www.draperanddash.com/machinelearning/2019/07/confusion-matrices-evaluating-your-classification-models/</a:t>
            </a:r>
            <a:endParaRPr lang="en-GB" sz="3200" dirty="0"/>
          </a:p>
          <a:p>
            <a:pPr marL="457200" indent="-457200"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Packaged up and ready to use. The above link gives you the information needed to evaluate a binary classification problem. A multiclass version is currently in development.</a:t>
            </a:r>
          </a:p>
          <a:p>
            <a:pPr marL="457200" indent="-457200"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Regression – I tend to like to compare Root Mean Squared Error or MAPE to compared regression models – with the lowest RMSE </a:t>
            </a:r>
            <a:r>
              <a:rPr lang="en-GB" sz="3200" dirty="0">
                <a:latin typeface="Helvetica Neue Thin"/>
              </a:rPr>
              <a:t>(</a:t>
            </a:r>
            <a:r>
              <a:rPr lang="en-GB" sz="3200" dirty="0">
                <a:latin typeface="Helvetica Neue Thin"/>
                <a:sym typeface="Helvetica Neue Thin"/>
                <a:hlinkClick r:id="rId4">
                  <a:extLst>
                    <a:ext uri="{A12FA001-AC4F-418D-AE19-62706E023703}">
                      <ahyp:hlinkClr xmlns:ahyp="http://schemas.microsoft.com/office/drawing/2018/hyperlinkcolor" val="tx"/>
                    </a:ext>
                  </a:extLst>
                </a:hlinkClick>
              </a:rPr>
              <a:t>https://www.statisticshowto.datasciencecentral.com/rmse/</a:t>
            </a:r>
            <a:r>
              <a:rPr lang="en-GB" sz="3200" dirty="0">
                <a:latin typeface="Helvetica Neue Thin"/>
                <a:sym typeface="Helvetica Neue Thin"/>
              </a:rPr>
              <a:t>)</a:t>
            </a:r>
            <a:r>
              <a:rPr lang="en-GB" sz="3200" dirty="0">
                <a:latin typeface="Helvetica Neue Thin"/>
              </a:rPr>
              <a:t> </a:t>
            </a:r>
            <a:r>
              <a:rPr lang="en-GB" sz="3200" dirty="0"/>
              <a:t>or MAPE indicating the best fit. Akaike Information Criterion (AIC) is another way to compare models (</a:t>
            </a:r>
            <a:r>
              <a:rPr lang="en-GB" sz="3200" dirty="0">
                <a:latin typeface="Helvetica Neue Thin"/>
                <a:sym typeface="Helvetica Neue Thin"/>
                <a:hlinkClick r:id="rId5">
                  <a:extLst>
                    <a:ext uri="{A12FA001-AC4F-418D-AE19-62706E023703}">
                      <ahyp:hlinkClr xmlns:ahyp="http://schemas.microsoft.com/office/drawing/2018/hyperlinkcolor" val="tx"/>
                    </a:ext>
                  </a:extLst>
                </a:hlinkClick>
              </a:rPr>
              <a:t>https://en.wikipedia.org/wiki/Akaike_information_criterion</a:t>
            </a:r>
            <a:r>
              <a:rPr lang="en-GB" sz="2400" dirty="0">
                <a:sym typeface="Helvetica Neue Thin"/>
              </a:rPr>
              <a:t>)</a:t>
            </a:r>
            <a:endParaRPr lang="en-GB" sz="3200" dirty="0"/>
          </a:p>
          <a:p>
            <a:pPr marL="457200" indent="-457200"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defTabSz="1828800">
              <a:lnSpc>
                <a:spcPct val="120000"/>
              </a:lnSpc>
              <a:defRPr sz="2400">
                <a:latin typeface="Helvetica Neue Thin"/>
                <a:ea typeface="Helvetica Neue Thin"/>
                <a:cs typeface="Helvetica Neue Thin"/>
                <a:sym typeface="Helvetica Neue Thin"/>
              </a:defRPr>
            </a:pPr>
            <a:endParaRPr lang="en-GB" dirty="0"/>
          </a:p>
        </p:txBody>
      </p:sp>
      <p:pic>
        <p:nvPicPr>
          <p:cNvPr id="2" name="Picture 1">
            <a:extLst>
              <a:ext uri="{FF2B5EF4-FFF2-40B4-BE49-F238E27FC236}">
                <a16:creationId xmlns:a16="http://schemas.microsoft.com/office/drawing/2014/main" id="{EF2E077D-DB75-4488-8C90-47628B646154}"/>
              </a:ext>
            </a:extLst>
          </p:cNvPr>
          <p:cNvPicPr>
            <a:picLocks noChangeAspect="1"/>
          </p:cNvPicPr>
          <p:nvPr/>
        </p:nvPicPr>
        <p:blipFill>
          <a:blip r:embed="rId6"/>
          <a:stretch>
            <a:fillRect/>
          </a:stretch>
        </p:blipFill>
        <p:spPr>
          <a:xfrm>
            <a:off x="12331961" y="2522008"/>
            <a:ext cx="11941961" cy="9262918"/>
          </a:xfrm>
          <a:prstGeom prst="rect">
            <a:avLst/>
          </a:prstGeom>
        </p:spPr>
      </p:pic>
    </p:spTree>
    <p:extLst>
      <p:ext uri="{BB962C8B-B14F-4D97-AF65-F5344CB8AC3E}">
        <p14:creationId xmlns:p14="http://schemas.microsoft.com/office/powerpoint/2010/main" val="142171523"/>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third phase – plan for evaluation (cont.)</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16</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807426" y="2037351"/>
            <a:ext cx="9017757" cy="11035712"/>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200" dirty="0"/>
              <a:t>Data partitioning</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Training and test set splits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Training, test and validation set splits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K fold cross partitioning (K=10 is our default) then resample to compare accuracy of subsamples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algn="just" defTabSz="1828800">
              <a:lnSpc>
                <a:spcPct val="120000"/>
              </a:lnSpc>
              <a:defRPr sz="2400">
                <a:latin typeface="Helvetica Neue Thin"/>
                <a:ea typeface="Helvetica Neue Thin"/>
                <a:cs typeface="Helvetica Neue Thin"/>
                <a:sym typeface="Helvetica Neue Thin"/>
              </a:defRPr>
            </a:pPr>
            <a:r>
              <a:rPr lang="en-GB" sz="3200" dirty="0"/>
              <a:t>Class imbalance</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Use SMOTE to under or over sample – R has an implementation here: </a:t>
            </a:r>
            <a:r>
              <a:rPr lang="en-GB" sz="3200" dirty="0">
                <a:hlinkClick r:id="rId3"/>
              </a:rPr>
              <a:t>https://www.rdocumentation.org/packages/DMwR/versions/0.4.1/topics/SMOTE</a:t>
            </a: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2050" name="Picture 2" descr="Image result for data partitioning in r k fold cross validation">
            <a:extLst>
              <a:ext uri="{FF2B5EF4-FFF2-40B4-BE49-F238E27FC236}">
                <a16:creationId xmlns:a16="http://schemas.microsoft.com/office/drawing/2014/main" id="{AD59C603-B3EC-4806-84F6-DB1767651B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51762" y="3269836"/>
            <a:ext cx="13285905" cy="66176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769719"/>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fourth and sixth phase – choosing algorithm(s)</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17</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334006" y="2252396"/>
            <a:ext cx="11475143" cy="12808505"/>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200" dirty="0"/>
              <a:t>Choosing algorithm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Decide whether you want a probabilistic approach, a classification approach or a regression approach to your ML model</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For classification, our go to is the Caret package. See this list for the available packages in caret (classification and regression training) package: </a:t>
            </a:r>
            <a:r>
              <a:rPr lang="en-GB" sz="3200" dirty="0">
                <a:hlinkClick r:id="rId3"/>
              </a:rPr>
              <a:t>https://rdrr.io/cran/caret/man/models.html</a:t>
            </a: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algn="just" defTabSz="1828800">
              <a:lnSpc>
                <a:spcPct val="120000"/>
              </a:lnSpc>
              <a:defRPr sz="2400">
                <a:latin typeface="Helvetica Neue Thin"/>
                <a:ea typeface="Helvetica Neue Thin"/>
                <a:cs typeface="Helvetica Neue Thin"/>
                <a:sym typeface="Helvetica Neue Thin"/>
              </a:defRPr>
            </a:pPr>
            <a:r>
              <a:rPr lang="en-GB" sz="3200" dirty="0"/>
              <a:t>Why CARET?</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The main reason is that it provides a consistent framework for training and evaluating machine learning models in R. We have created a template function which allows any caret supported model to be passed and it returns all the key information as a list of outputs. If this template was not available, then this would become more difficult.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4098" name="Picture 2" descr="Image result for caret package in r">
            <a:extLst>
              <a:ext uri="{FF2B5EF4-FFF2-40B4-BE49-F238E27FC236}">
                <a16:creationId xmlns:a16="http://schemas.microsoft.com/office/drawing/2014/main" id="{B0E95A42-200C-4DA0-91AF-407ADA8C4A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95597" y="2256760"/>
            <a:ext cx="8498731" cy="6406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051883"/>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fifth phase – getting the data in the right shape</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18</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261839" y="2040506"/>
            <a:ext cx="19745455" cy="11626643"/>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200" dirty="0"/>
              <a:t>To get the data in the right shape and encode our features in the right way we use a number of different packages: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b="1" dirty="0">
                <a:solidFill>
                  <a:srgbClr val="5E5E5E"/>
                </a:solidFill>
                <a:latin typeface="Helvetica Neue Thin"/>
                <a:sym typeface="Helvetica Neue Thin"/>
              </a:rPr>
              <a:t>Data Import </a:t>
            </a:r>
            <a:r>
              <a:rPr lang="en-GB" sz="3200" dirty="0">
                <a:solidFill>
                  <a:srgbClr val="5E5E5E"/>
                </a:solidFill>
                <a:latin typeface="Helvetica Neue Thin"/>
                <a:sym typeface="Helvetica Neue Thin"/>
              </a:rPr>
              <a:t>– </a:t>
            </a:r>
            <a:r>
              <a:rPr lang="en-GB" sz="3200" dirty="0">
                <a:latin typeface="Helvetica Neue Thin"/>
                <a:sym typeface="Helvetica Neue Thin"/>
              </a:rPr>
              <a:t>R has numerous packages for data import. These are some of the most popular packages: </a:t>
            </a:r>
            <a:r>
              <a:rPr lang="en-GB" sz="3200" dirty="0" err="1">
                <a:latin typeface="Helvetica Neue Thin"/>
                <a:sym typeface="Helvetica Neue Thin"/>
              </a:rPr>
              <a:t>readr</a:t>
            </a:r>
            <a:r>
              <a:rPr lang="en-GB" sz="3200" dirty="0">
                <a:latin typeface="Helvetica Neue Thin"/>
                <a:sym typeface="Helvetica Neue Thin"/>
              </a:rPr>
              <a:t> (comma separated data), </a:t>
            </a:r>
            <a:r>
              <a:rPr lang="en-GB" sz="3200" dirty="0" err="1">
                <a:latin typeface="Helvetica Neue Thin"/>
                <a:sym typeface="Helvetica Neue Thin"/>
              </a:rPr>
              <a:t>readxl</a:t>
            </a:r>
            <a:r>
              <a:rPr lang="en-GB" sz="3200" dirty="0">
                <a:latin typeface="Helvetica Neue Thin"/>
                <a:sym typeface="Helvetica Neue Thin"/>
              </a:rPr>
              <a:t> (import Excel). Haven (read outputs from other stats packages such as SPSS), </a:t>
            </a:r>
            <a:r>
              <a:rPr lang="en-GB" sz="3200" dirty="0" err="1">
                <a:latin typeface="Helvetica Neue Thin"/>
                <a:sym typeface="Helvetica Neue Thin"/>
              </a:rPr>
              <a:t>httr</a:t>
            </a:r>
            <a:r>
              <a:rPr lang="en-GB" sz="3200" dirty="0">
                <a:latin typeface="Helvetica Neue Thin"/>
                <a:sym typeface="Helvetica Neue Thin"/>
              </a:rPr>
              <a:t> (read elements from website – normally html tables), </a:t>
            </a:r>
            <a:r>
              <a:rPr lang="en-GB" sz="3200" dirty="0" err="1">
                <a:latin typeface="Helvetica Neue Thin"/>
                <a:sym typeface="Helvetica Neue Thin"/>
              </a:rPr>
              <a:t>rvest</a:t>
            </a:r>
            <a:r>
              <a:rPr lang="en-GB" sz="3200" dirty="0">
                <a:latin typeface="Helvetica Neue Thin"/>
                <a:sym typeface="Helvetica Neue Thin"/>
              </a:rPr>
              <a:t> (web scraping), xml2 (xml file structure reading) and RODBC (for reading in database data)</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b="1" dirty="0">
                <a:solidFill>
                  <a:srgbClr val="5E5E5E"/>
                </a:solidFill>
                <a:latin typeface="Helvetica Neue Thin"/>
                <a:sym typeface="Helvetica Neue Thin"/>
              </a:rPr>
              <a:t>Data Cleaning </a:t>
            </a:r>
            <a:r>
              <a:rPr lang="en-GB" sz="3200" dirty="0">
                <a:solidFill>
                  <a:srgbClr val="5E5E5E"/>
                </a:solidFill>
                <a:latin typeface="Helvetica Neue Thin"/>
                <a:sym typeface="Helvetica Neue Thin"/>
              </a:rPr>
              <a:t>– </a:t>
            </a:r>
            <a:r>
              <a:rPr lang="en-GB" sz="3200" dirty="0">
                <a:latin typeface="Helvetica Neue Thin"/>
                <a:sym typeface="Helvetica Neue Thin"/>
              </a:rPr>
              <a:t>for data cleaning and transformation: </a:t>
            </a:r>
            <a:r>
              <a:rPr lang="en-GB" sz="3200" dirty="0" err="1">
                <a:latin typeface="Helvetica Neue Thin"/>
                <a:sym typeface="Helvetica Neue Thin"/>
              </a:rPr>
              <a:t>tidyr</a:t>
            </a:r>
            <a:r>
              <a:rPr lang="en-GB" sz="3200" dirty="0">
                <a:latin typeface="Helvetica Neue Thin"/>
                <a:sym typeface="Helvetica Neue Thin"/>
              </a:rPr>
              <a:t> (</a:t>
            </a:r>
            <a:r>
              <a:rPr lang="en-GB" sz="3200" dirty="0" err="1">
                <a:latin typeface="Helvetica Neue Thin"/>
                <a:sym typeface="Helvetica Neue Thin"/>
              </a:rPr>
              <a:t>tidys</a:t>
            </a:r>
            <a:r>
              <a:rPr lang="en-GB" sz="3200" dirty="0">
                <a:latin typeface="Helvetica Neue Thin"/>
                <a:sym typeface="Helvetica Neue Thin"/>
              </a:rPr>
              <a:t> data and allows multiple row and column wise operations), </a:t>
            </a:r>
            <a:r>
              <a:rPr lang="en-GB" sz="3200" dirty="0" err="1">
                <a:latin typeface="Helvetica Neue Thin"/>
                <a:sym typeface="Helvetica Neue Thin"/>
              </a:rPr>
              <a:t>dplyr</a:t>
            </a:r>
            <a:r>
              <a:rPr lang="en-GB" sz="3200" dirty="0">
                <a:latin typeface="Helvetica Neue Thin"/>
                <a:sym typeface="Helvetica Neue Thin"/>
              </a:rPr>
              <a:t> (all things data transformation – joining data, summarising data, renaming and adding columns, etc.), </a:t>
            </a:r>
            <a:r>
              <a:rPr lang="en-GB" sz="3200" dirty="0" err="1">
                <a:latin typeface="Helvetica Neue Thin"/>
                <a:sym typeface="Helvetica Neue Thin"/>
              </a:rPr>
              <a:t>forcats</a:t>
            </a:r>
            <a:r>
              <a:rPr lang="en-GB" sz="3200" dirty="0">
                <a:latin typeface="Helvetica Neue Thin"/>
                <a:sym typeface="Helvetica Neue Thin"/>
              </a:rPr>
              <a:t> (package for working with factors), </a:t>
            </a:r>
            <a:r>
              <a:rPr lang="en-GB" sz="3200" dirty="0" err="1">
                <a:latin typeface="Helvetica Neue Thin"/>
                <a:sym typeface="Helvetica Neue Thin"/>
              </a:rPr>
              <a:t>hms</a:t>
            </a:r>
            <a:r>
              <a:rPr lang="en-GB" sz="3200" dirty="0">
                <a:latin typeface="Helvetica Neue Thin"/>
                <a:sym typeface="Helvetica Neue Thin"/>
              </a:rPr>
              <a:t> (time formatting package), </a:t>
            </a:r>
            <a:r>
              <a:rPr lang="en-GB" sz="3200" dirty="0" err="1">
                <a:latin typeface="Helvetica Neue Thin"/>
                <a:sym typeface="Helvetica Neue Thin"/>
              </a:rPr>
              <a:t>lubridate</a:t>
            </a:r>
            <a:r>
              <a:rPr lang="en-GB" sz="3200" dirty="0">
                <a:latin typeface="Helvetica Neue Thin"/>
                <a:sym typeface="Helvetica Neue Thin"/>
              </a:rPr>
              <a:t> (date and time manipulation package) and </a:t>
            </a:r>
            <a:r>
              <a:rPr lang="en-GB" sz="3200" dirty="0" err="1">
                <a:latin typeface="Helvetica Neue Thin"/>
                <a:sym typeface="Helvetica Neue Thin"/>
              </a:rPr>
              <a:t>stringr</a:t>
            </a:r>
            <a:r>
              <a:rPr lang="en-GB" sz="3200" dirty="0">
                <a:latin typeface="Helvetica Neue Thin"/>
                <a:sym typeface="Helvetica Neue Thin"/>
              </a:rPr>
              <a:t> (string matching and formatting)</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b="1" dirty="0">
                <a:solidFill>
                  <a:srgbClr val="5E5E5E"/>
                </a:solidFill>
                <a:latin typeface="Helvetica Neue Thin"/>
              </a:rPr>
              <a:t>Bucketing categorical variables </a:t>
            </a:r>
            <a:r>
              <a:rPr lang="en-GB" sz="3200" dirty="0"/>
              <a:t>– </a:t>
            </a:r>
            <a:r>
              <a:rPr lang="en-GB" sz="3200" dirty="0">
                <a:latin typeface="Helvetica Neue Thin"/>
              </a:rPr>
              <a:t>to retain control – we tend to do this with </a:t>
            </a:r>
            <a:r>
              <a:rPr lang="en-GB" sz="3200" dirty="0" err="1">
                <a:latin typeface="Helvetica Neue Thin"/>
              </a:rPr>
              <a:t>dplyr</a:t>
            </a:r>
            <a:r>
              <a:rPr lang="en-GB" sz="3200" dirty="0">
                <a:latin typeface="Helvetica Neue Thin"/>
              </a:rPr>
              <a:t> using the </a:t>
            </a:r>
            <a:r>
              <a:rPr lang="en-GB" sz="3200" dirty="0" err="1">
                <a:latin typeface="Helvetica Neue Thin"/>
              </a:rPr>
              <a:t>case_when</a:t>
            </a:r>
            <a:r>
              <a:rPr lang="en-GB" sz="3200" dirty="0">
                <a:latin typeface="Helvetica Neue Thin"/>
              </a:rPr>
              <a:t>() syntax with the creation of new columns (mutate)</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latin typeface="Helvetica Neue Thin"/>
              </a:rPr>
              <a:t>This part of the process is the most labour intensive and involves careful consideration with our business intelligence – who generally create the visuals for the dashboards. Both dashboard and algorithm need to be in sync</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latin typeface="Helvetica Neue Thin"/>
            </a:endParaRP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720531966"/>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seventh to eighth phase– train, predict and evaluate model</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19</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210845" y="1666512"/>
            <a:ext cx="20277421" cy="12808505"/>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200" dirty="0"/>
              <a:t>Train model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Train the goal variable, or variables, with the relevant ML algorithm of choice. For the stranded – we used a Naïve Bayes and a regression tree to produce the probability estimates.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algn="just" defTabSz="1828800">
              <a:lnSpc>
                <a:spcPct val="120000"/>
              </a:lnSpc>
              <a:defRPr sz="2400">
                <a:latin typeface="Helvetica Neue Thin"/>
                <a:ea typeface="Helvetica Neue Thin"/>
                <a:cs typeface="Helvetica Neue Thin"/>
                <a:sym typeface="Helvetica Neue Thin"/>
              </a:defRPr>
            </a:pPr>
            <a:r>
              <a:rPr lang="en-GB" sz="3200" dirty="0"/>
              <a:t>Predict</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Use held back data (test / validation) data to make predictions – these could be classifications or numerical predictions (regression results). The native </a:t>
            </a:r>
            <a:r>
              <a:rPr lang="en-GB" sz="3200" b="1" dirty="0"/>
              <a:t>predict()</a:t>
            </a:r>
            <a:r>
              <a:rPr lang="en-GB" sz="3200" dirty="0"/>
              <a:t> command deals with the predictions – see my previous talk on implementing this: </a:t>
            </a:r>
            <a:r>
              <a:rPr lang="en-GB" sz="3200" dirty="0">
                <a:hlinkClick r:id="rId3"/>
              </a:rPr>
              <a:t>https://nhsrcommunity.com/wp-content/uploads/2019/01/Using-R-to-predict-admission-into-ED-NHS-R-Event-Gary-Hutson.pdf</a:t>
            </a: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algn="just" defTabSz="1828800">
              <a:lnSpc>
                <a:spcPct val="120000"/>
              </a:lnSpc>
              <a:defRPr sz="2400">
                <a:latin typeface="Helvetica Neue Thin"/>
                <a:ea typeface="Helvetica Neue Thin"/>
                <a:cs typeface="Helvetica Neue Thin"/>
                <a:sym typeface="Helvetica Neue Thin"/>
              </a:defRPr>
            </a:pPr>
            <a:r>
              <a:rPr lang="en-GB" sz="3200" dirty="0"/>
              <a:t>Evaluate the model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We previous saw that we have created a custom confusion matrix for evaluation of the models. Please refer to this link, as it provides you with all the narrative around the performance benchmarks as well.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ROC curves can also be used, for classification, see for </a:t>
            </a:r>
            <a:r>
              <a:rPr lang="en-GB" sz="3200" dirty="0">
                <a:hlinkClick r:id="rId4"/>
              </a:rPr>
              <a:t>https://cran.r-project.org/web/packages/pROC/pROC.pdf</a:t>
            </a: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4146434167"/>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p:cNvSpPr>
          <p:nvPr>
            <p:ph type="title"/>
          </p:nvPr>
        </p:nvSpPr>
        <p:spPr>
          <a:xfrm>
            <a:off x="1169589" y="642937"/>
            <a:ext cx="22559647" cy="2044527"/>
          </a:xfrm>
          <a:prstGeom prst="rect">
            <a:avLst/>
          </a:prstGeom>
        </p:spPr>
        <p:txBody>
          <a:bodyPr/>
          <a:lstStyle>
            <a:lvl1pPr algn="l" defTabSz="825500">
              <a:defRPr sz="4500">
                <a:solidFill>
                  <a:srgbClr val="515151"/>
                </a:solidFill>
                <a:latin typeface="Helvetica Neue Light"/>
                <a:ea typeface="Helvetica Neue Light"/>
                <a:cs typeface="Helvetica Neue Light"/>
                <a:sym typeface="Helvetica Neue Light"/>
              </a:defRPr>
            </a:lvl1pPr>
          </a:lstStyle>
          <a:p>
            <a:r>
              <a:t>About D&amp;D</a:t>
            </a:r>
          </a:p>
        </p:txBody>
      </p:sp>
      <p:sp>
        <p:nvSpPr>
          <p:cNvPr id="171" name="Shape 171"/>
          <p:cNvSpPr>
            <a:spLocks noGrp="1"/>
          </p:cNvSpPr>
          <p:nvPr>
            <p:ph type="sldNum" sz="quarter" idx="2"/>
          </p:nvPr>
        </p:nvSpPr>
        <p:spPr>
          <a:xfrm>
            <a:off x="12036539" y="12897542"/>
            <a:ext cx="310922"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a:t>
            </a:fld>
            <a:endParaRPr/>
          </a:p>
        </p:txBody>
      </p:sp>
      <p:sp>
        <p:nvSpPr>
          <p:cNvPr id="172" name="Shape 172"/>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73" name="Shape 173"/>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174" name="Shape 174"/>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175" name="Shape 175"/>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pic>
        <p:nvPicPr>
          <p:cNvPr id="176" name="pasted-image.tiff"/>
          <p:cNvPicPr>
            <a:picLocks noChangeAspect="1"/>
          </p:cNvPicPr>
          <p:nvPr/>
        </p:nvPicPr>
        <p:blipFill>
          <a:blip r:embed="rId3"/>
          <a:stretch>
            <a:fillRect/>
          </a:stretch>
        </p:blipFill>
        <p:spPr>
          <a:xfrm>
            <a:off x="12903287" y="1684139"/>
            <a:ext cx="10347700" cy="10347699"/>
          </a:xfrm>
          <a:prstGeom prst="rect">
            <a:avLst/>
          </a:prstGeom>
          <a:ln w="12700">
            <a:miter lim="400000"/>
          </a:ln>
        </p:spPr>
      </p:pic>
      <p:sp>
        <p:nvSpPr>
          <p:cNvPr id="177" name="Shape 177"/>
          <p:cNvSpPr/>
          <p:nvPr/>
        </p:nvSpPr>
        <p:spPr>
          <a:xfrm>
            <a:off x="1315713" y="2410580"/>
            <a:ext cx="10347723" cy="4559301"/>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p>
            <a:pPr algn="just">
              <a:defRPr sz="2400">
                <a:latin typeface="Helvetica Neue Thin"/>
                <a:ea typeface="Helvetica Neue Thin"/>
                <a:cs typeface="Helvetica Neue Thin"/>
                <a:sym typeface="Helvetica Neue Thin"/>
              </a:defRPr>
            </a:pPr>
            <a:r>
              <a:rPr dirty="0"/>
              <a:t>Draper &amp; Dash Healthcare (D&amp;D) is a London based Venture Capitalist (VC) backed healthcare AI and Machine learning predictive data and analytics company. We leverage data from the public sector and private healthcare companies both nationally and globally. We have been providing organisations with solutions that improve quality, safety, outcomes, efficiencies and opportunities. </a:t>
            </a:r>
          </a:p>
          <a:p>
            <a:pPr algn="just">
              <a:defRPr sz="2400">
                <a:latin typeface="Helvetica Neue Thin"/>
                <a:ea typeface="Helvetica Neue Thin"/>
                <a:cs typeface="Helvetica Neue Thin"/>
                <a:sym typeface="Helvetica Neue Thin"/>
              </a:defRPr>
            </a:pPr>
            <a:endParaRPr dirty="0"/>
          </a:p>
          <a:p>
            <a:pPr algn="just">
              <a:defRPr sz="2400">
                <a:latin typeface="Helvetica Neue Thin"/>
                <a:ea typeface="Helvetica Neue Thin"/>
                <a:cs typeface="Helvetica Neue Thin"/>
                <a:sym typeface="Helvetica Neue Thin"/>
              </a:defRPr>
            </a:pPr>
            <a:r>
              <a:rPr dirty="0"/>
              <a:t>Over the years we have worked with over 70 healthcare providers in the UK, US and Australia, helping them to drive cost improvements, form new strategic partnerships, improving health outcomes and more.</a:t>
            </a:r>
          </a:p>
          <a:p>
            <a:pPr algn="just">
              <a:defRPr sz="2400">
                <a:latin typeface="Helvetica Neue Thin"/>
                <a:ea typeface="Helvetica Neue Thin"/>
                <a:cs typeface="Helvetica Neue Thin"/>
                <a:sym typeface="Helvetica Neue Thin"/>
              </a:defRPr>
            </a:pPr>
            <a:endParaRPr dirty="0"/>
          </a:p>
        </p:txBody>
      </p:sp>
      <p:sp>
        <p:nvSpPr>
          <p:cNvPr id="178" name="Shape 178"/>
          <p:cNvSpPr/>
          <p:nvPr/>
        </p:nvSpPr>
        <p:spPr>
          <a:xfrm>
            <a:off x="1315713" y="6499316"/>
            <a:ext cx="10347722" cy="490717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spAutoFit/>
          </a:bodyPr>
          <a:lstStyle/>
          <a:p>
            <a:pPr algn="just" defTabSz="1828800">
              <a:lnSpc>
                <a:spcPct val="120000"/>
              </a:lnSpc>
              <a:defRPr sz="2400" b="1">
                <a:latin typeface="Helvetica Neue"/>
                <a:ea typeface="Helvetica Neue"/>
                <a:cs typeface="Helvetica Neue"/>
                <a:sym typeface="Helvetica Neue"/>
              </a:defRPr>
            </a:pPr>
            <a:r>
              <a:t>The Solution</a:t>
            </a:r>
          </a:p>
          <a:p>
            <a:pPr algn="just" defTabSz="1828800">
              <a:lnSpc>
                <a:spcPct val="120000"/>
              </a:lnSpc>
              <a:defRPr sz="2400" b="1">
                <a:latin typeface="Helvetica Neue"/>
                <a:ea typeface="Helvetica Neue"/>
                <a:cs typeface="Helvetica Neue"/>
                <a:sym typeface="Helvetica Neue"/>
              </a:defRPr>
            </a:pPr>
            <a:endParaRPr/>
          </a:p>
          <a:p>
            <a:pPr algn="just" defTabSz="1828800">
              <a:lnSpc>
                <a:spcPct val="120000"/>
              </a:lnSpc>
              <a:defRPr sz="2400">
                <a:latin typeface="Helvetica Neue Thin"/>
                <a:ea typeface="Helvetica Neue Thin"/>
                <a:cs typeface="Helvetica Neue Thin"/>
                <a:sym typeface="Helvetica Neue Thin"/>
              </a:defRPr>
            </a:pPr>
            <a:r>
              <a:t>D&amp;D’s solutions give hospitals and healthcare facilities the analytical insight needed to improve patient care and flow throughout the organisation. D&amp;D customers can ensure processes run as efficiently as possible whilst highlighting further improvements and cost-saving opportunities.</a:t>
            </a:r>
          </a:p>
          <a:p>
            <a:pPr algn="just" defTabSz="1828800">
              <a:lnSpc>
                <a:spcPct val="120000"/>
              </a:lnSpc>
              <a:defRPr sz="2400">
                <a:latin typeface="Helvetica Neue Thin"/>
                <a:ea typeface="Helvetica Neue Thin"/>
                <a:cs typeface="Helvetica Neue Thin"/>
                <a:sym typeface="Helvetica Neue Thin"/>
              </a:defRPr>
            </a:pPr>
            <a:endParaRPr/>
          </a:p>
          <a:p>
            <a:pPr algn="just" defTabSz="1828800">
              <a:lnSpc>
                <a:spcPct val="120000"/>
              </a:lnSpc>
              <a:defRPr sz="2400">
                <a:latin typeface="Helvetica Neue Thin"/>
                <a:ea typeface="Helvetica Neue Thin"/>
                <a:cs typeface="Helvetica Neue Thin"/>
                <a:sym typeface="Helvetica Neue Thin"/>
              </a:defRPr>
            </a:pPr>
            <a:r>
              <a:t>Draper &amp; Dash is a provider of </a:t>
            </a:r>
            <a:r>
              <a:rPr b="1">
                <a:latin typeface="Helvetica Neue"/>
                <a:ea typeface="Helvetica Neue"/>
                <a:cs typeface="Helvetica Neue"/>
                <a:sym typeface="Helvetica Neue"/>
              </a:rPr>
              <a:t>operational patient flow, predictive analytics and insights software</a:t>
            </a:r>
            <a:r>
              <a:t>. Our platform is an intrinsic part of how hospitals and healthcare providers run their organisations on a daily basis and is not an optional add-on but rather a fundamental patient flow tool.</a:t>
            </a:r>
          </a:p>
        </p:txBody>
      </p:sp>
      <p:grpSp>
        <p:nvGrpSpPr>
          <p:cNvPr id="185" name="Group 185"/>
          <p:cNvGrpSpPr/>
          <p:nvPr/>
        </p:nvGrpSpPr>
        <p:grpSpPr>
          <a:xfrm>
            <a:off x="1923680" y="11407267"/>
            <a:ext cx="7948659" cy="2303354"/>
            <a:chOff x="197941" y="0"/>
            <a:chExt cx="7948658" cy="2303353"/>
          </a:xfrm>
        </p:grpSpPr>
        <p:pic>
          <p:nvPicPr>
            <p:cNvPr id="179" name="Screenshot 2019-05-21 at 16.22.59.png"/>
            <p:cNvPicPr>
              <a:picLocks noChangeAspect="1"/>
            </p:cNvPicPr>
            <p:nvPr/>
          </p:nvPicPr>
          <p:blipFill>
            <a:blip r:embed="rId4"/>
            <a:srcRect l="3221" t="27640" r="3221" b="51281"/>
            <a:stretch>
              <a:fillRect/>
            </a:stretch>
          </p:blipFill>
          <p:spPr>
            <a:xfrm>
              <a:off x="2015546" y="92119"/>
              <a:ext cx="2335517" cy="1364543"/>
            </a:xfrm>
            <a:prstGeom prst="rect">
              <a:avLst/>
            </a:prstGeom>
            <a:ln w="12700" cap="flat">
              <a:noFill/>
              <a:miter lim="400000"/>
            </a:ln>
            <a:effectLst/>
          </p:spPr>
        </p:pic>
        <p:pic>
          <p:nvPicPr>
            <p:cNvPr id="180" name="Screenshot 2019-05-22 at 10.08.02.png"/>
            <p:cNvPicPr>
              <a:picLocks noChangeAspect="1"/>
            </p:cNvPicPr>
            <p:nvPr/>
          </p:nvPicPr>
          <p:blipFill>
            <a:blip r:embed="rId5"/>
            <a:srcRect l="1686" t="20721" r="1686" b="53606"/>
            <a:stretch>
              <a:fillRect/>
            </a:stretch>
          </p:blipFill>
          <p:spPr>
            <a:xfrm>
              <a:off x="579335" y="1478368"/>
              <a:ext cx="5493677" cy="617994"/>
            </a:xfrm>
            <a:prstGeom prst="rect">
              <a:avLst/>
            </a:prstGeom>
            <a:ln w="12700" cap="flat">
              <a:noFill/>
              <a:miter lim="400000"/>
            </a:ln>
            <a:effectLst/>
          </p:spPr>
        </p:pic>
        <p:pic>
          <p:nvPicPr>
            <p:cNvPr id="181" name="Screenshot 2019-05-22 at 10.08.02.png"/>
            <p:cNvPicPr>
              <a:picLocks noChangeAspect="1"/>
            </p:cNvPicPr>
            <p:nvPr/>
          </p:nvPicPr>
          <p:blipFill>
            <a:blip r:embed="rId5"/>
            <a:srcRect l="23872" t="48679" r="46873" b="20794"/>
            <a:stretch>
              <a:fillRect/>
            </a:stretch>
          </p:blipFill>
          <p:spPr>
            <a:xfrm>
              <a:off x="5811143" y="1271476"/>
              <a:ext cx="2335457" cy="1031878"/>
            </a:xfrm>
            <a:prstGeom prst="rect">
              <a:avLst/>
            </a:prstGeom>
            <a:ln w="12700" cap="flat">
              <a:noFill/>
              <a:miter lim="400000"/>
            </a:ln>
            <a:effectLst/>
          </p:spPr>
        </p:pic>
        <p:pic>
          <p:nvPicPr>
            <p:cNvPr id="182" name="Screenshot 2019-05-21 at 16.22.59.png"/>
            <p:cNvPicPr>
              <a:picLocks noChangeAspect="1"/>
            </p:cNvPicPr>
            <p:nvPr/>
          </p:nvPicPr>
          <p:blipFill>
            <a:blip r:embed="rId4"/>
            <a:srcRect t="75000" r="24309" b="3613"/>
            <a:stretch>
              <a:fillRect/>
            </a:stretch>
          </p:blipFill>
          <p:spPr>
            <a:xfrm>
              <a:off x="197941" y="0"/>
              <a:ext cx="1782432" cy="1306018"/>
            </a:xfrm>
            <a:prstGeom prst="rect">
              <a:avLst/>
            </a:prstGeom>
            <a:ln w="12700" cap="flat">
              <a:noFill/>
              <a:miter lim="400000"/>
            </a:ln>
            <a:effectLst/>
          </p:spPr>
        </p:pic>
        <p:pic>
          <p:nvPicPr>
            <p:cNvPr id="183" name="Screenshot 2019-05-21 at 16.22.59.png"/>
            <p:cNvPicPr>
              <a:picLocks noChangeAspect="1"/>
            </p:cNvPicPr>
            <p:nvPr/>
          </p:nvPicPr>
          <p:blipFill>
            <a:blip r:embed="rId4"/>
            <a:srcRect l="4420" t="56310" r="7588" b="32551"/>
            <a:stretch>
              <a:fillRect/>
            </a:stretch>
          </p:blipFill>
          <p:spPr>
            <a:xfrm>
              <a:off x="3975749" y="467583"/>
              <a:ext cx="1869526" cy="613728"/>
            </a:xfrm>
            <a:prstGeom prst="rect">
              <a:avLst/>
            </a:prstGeom>
            <a:ln w="12700" cap="flat">
              <a:noFill/>
              <a:miter lim="400000"/>
            </a:ln>
            <a:effectLst/>
          </p:spPr>
        </p:pic>
        <p:pic>
          <p:nvPicPr>
            <p:cNvPr id="184" name="Screenshot 2019-05-21 at 16.22.59.png"/>
            <p:cNvPicPr>
              <a:picLocks noChangeAspect="1"/>
            </p:cNvPicPr>
            <p:nvPr/>
          </p:nvPicPr>
          <p:blipFill>
            <a:blip r:embed="rId4"/>
            <a:srcRect l="21309" t="305" r="32198" b="81358"/>
            <a:stretch>
              <a:fillRect/>
            </a:stretch>
          </p:blipFill>
          <p:spPr>
            <a:xfrm>
              <a:off x="6096531" y="86835"/>
              <a:ext cx="1107141" cy="1132321"/>
            </a:xfrm>
            <a:prstGeom prst="rect">
              <a:avLst/>
            </a:prstGeom>
            <a:ln w="12700" cap="flat">
              <a:noFill/>
              <a:miter lim="400000"/>
            </a:ln>
            <a:effectLst/>
          </p:spPr>
        </p:pic>
      </p:gr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ninth phase – improve the model  </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20</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189672" y="2037481"/>
            <a:ext cx="21261254" cy="13399436"/>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Explore bagging algorithms in R – these are ensemble methods such as bag of trees and random forests – which use a voting mechanism and data sampling logic – to improve accuracy and pattern detection. However, can be computationally expensive with larger datasets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Explore boosting models – gradient boosting machines (GBM) have a great implementation in R: </a:t>
            </a:r>
            <a:r>
              <a:rPr lang="en-GB" sz="3200" dirty="0">
                <a:hlinkClick r:id="rId3"/>
              </a:rPr>
              <a:t>https://datascienceplus.com/gradient-boosting-in-r/</a:t>
            </a: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Stacking algorithms – I use these a lot, as it allows you to stack a family of algorithms together and these models are then used to improve the results of the predictions (see implementation on next slide). </a:t>
            </a:r>
            <a:r>
              <a:rPr lang="en-US" sz="3200" dirty="0"/>
              <a:t>Stacking, also known as stacked generalization, is an ensemble method where the models are combined using another machine learning algorithm. The basic idea is to train machine learning algorithms with training dataset and then generate a new dataset with these models. Then this new dataset is used as input for the combiner machine learning algorithm.</a:t>
            </a:r>
            <a:r>
              <a:rPr lang="en-GB" sz="3200" dirty="0"/>
              <a:t>Look for obvious issues – overfitting, underfitting, dependence in factors, etc.</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Partition your data differently to see if this improves the accuracy output</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Add more data</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Scaling (</a:t>
            </a:r>
            <a:r>
              <a:rPr lang="en-GB" sz="3200" b="1" dirty="0"/>
              <a:t>scale() R function</a:t>
            </a:r>
            <a:r>
              <a:rPr lang="en-GB" sz="3200" dirty="0"/>
              <a:t>) and feature transformation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Feature selection and deselection</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Algorithm tuning – adjust model parameters – for random forests this could be the number of trees grown, etc. Iterate through to hyperparameter tune in code</a:t>
            </a:r>
          </a:p>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1188809644"/>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 Improvement -  </a:t>
            </a:r>
          </a:p>
          <a:p>
            <a:r>
              <a:rPr lang="en-US" dirty="0"/>
              <a:t>stacking implementation in R</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21</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189672" y="6469464"/>
            <a:ext cx="21261254" cy="4535471"/>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2" name="Rectangle 1">
            <a:extLst>
              <a:ext uri="{FF2B5EF4-FFF2-40B4-BE49-F238E27FC236}">
                <a16:creationId xmlns:a16="http://schemas.microsoft.com/office/drawing/2014/main" id="{D75A8263-E96F-4669-9735-0518B2E04E94}"/>
              </a:ext>
            </a:extLst>
          </p:cNvPr>
          <p:cNvSpPr/>
          <p:nvPr/>
        </p:nvSpPr>
        <p:spPr>
          <a:xfrm>
            <a:off x="1261839" y="2764108"/>
            <a:ext cx="11577525" cy="8463855"/>
          </a:xfrm>
          <a:prstGeom prst="rect">
            <a:avLst/>
          </a:prstGeom>
          <a:noFill/>
          <a:ln w="104775">
            <a:solidFill>
              <a:schemeClr val="accent1">
                <a:lumMod val="60000"/>
                <a:lumOff val="40000"/>
              </a:schemeClr>
            </a:solidFill>
          </a:ln>
        </p:spPr>
        <p:txBody>
          <a:bodyPr wrap="square">
            <a:spAutoFit/>
          </a:bodyPr>
          <a:lstStyle/>
          <a:p>
            <a:r>
              <a:rPr lang="en-GB" sz="3200" dirty="0">
                <a:solidFill>
                  <a:schemeClr val="tx1">
                    <a:lumMod val="75000"/>
                    <a:lumOff val="25000"/>
                  </a:schemeClr>
                </a:solidFill>
              </a:rPr>
              <a:t>#Generate list of algorithms and train the multiple models with multiple resamples using the </a:t>
            </a:r>
            <a:r>
              <a:rPr lang="en-GB" sz="3200" b="1" dirty="0" err="1">
                <a:solidFill>
                  <a:schemeClr val="tx1">
                    <a:lumMod val="75000"/>
                    <a:lumOff val="25000"/>
                  </a:schemeClr>
                </a:solidFill>
              </a:rPr>
              <a:t>caretList</a:t>
            </a:r>
            <a:r>
              <a:rPr lang="en-GB" sz="3200" b="1" dirty="0">
                <a:solidFill>
                  <a:schemeClr val="tx1">
                    <a:lumMod val="75000"/>
                    <a:lumOff val="25000"/>
                  </a:schemeClr>
                </a:solidFill>
              </a:rPr>
              <a:t> </a:t>
            </a:r>
            <a:r>
              <a:rPr lang="en-GB" sz="3200" dirty="0">
                <a:solidFill>
                  <a:schemeClr val="tx1">
                    <a:lumMod val="75000"/>
                    <a:lumOff val="25000"/>
                  </a:schemeClr>
                </a:solidFill>
              </a:rPr>
              <a:t>function</a:t>
            </a:r>
          </a:p>
          <a:p>
            <a:r>
              <a:rPr lang="en-GB" sz="3200" dirty="0">
                <a:solidFill>
                  <a:schemeClr val="tx1">
                    <a:lumMod val="75000"/>
                    <a:lumOff val="25000"/>
                  </a:schemeClr>
                </a:solidFill>
              </a:rPr>
              <a:t>Library(caret); library(</a:t>
            </a:r>
            <a:r>
              <a:rPr lang="en-GB" sz="3200" dirty="0" err="1">
                <a:solidFill>
                  <a:schemeClr val="tx1">
                    <a:lumMod val="75000"/>
                    <a:lumOff val="25000"/>
                  </a:schemeClr>
                </a:solidFill>
              </a:rPr>
              <a:t>caretEnsemble</a:t>
            </a:r>
            <a:r>
              <a:rPr lang="en-GB" sz="3200" dirty="0">
                <a:solidFill>
                  <a:schemeClr val="tx1">
                    <a:lumMod val="75000"/>
                    <a:lumOff val="25000"/>
                  </a:schemeClr>
                </a:solidFill>
              </a:rPr>
              <a:t>)</a:t>
            </a:r>
          </a:p>
          <a:p>
            <a:r>
              <a:rPr lang="en-GB" sz="3200" dirty="0">
                <a:solidFill>
                  <a:schemeClr val="tx1">
                    <a:lumMod val="75000"/>
                    <a:lumOff val="25000"/>
                  </a:schemeClr>
                </a:solidFill>
              </a:rPr>
              <a:t>seed &lt;- 123</a:t>
            </a:r>
          </a:p>
          <a:p>
            <a:r>
              <a:rPr lang="en-GB" sz="3200" dirty="0" err="1">
                <a:solidFill>
                  <a:schemeClr val="tx1">
                    <a:lumMod val="75000"/>
                    <a:lumOff val="25000"/>
                  </a:schemeClr>
                </a:solidFill>
              </a:rPr>
              <a:t>train_ctl</a:t>
            </a:r>
            <a:r>
              <a:rPr lang="en-GB" sz="3200" dirty="0">
                <a:solidFill>
                  <a:schemeClr val="tx1">
                    <a:lumMod val="75000"/>
                    <a:lumOff val="25000"/>
                  </a:schemeClr>
                </a:solidFill>
              </a:rPr>
              <a:t> &lt;- </a:t>
            </a:r>
            <a:r>
              <a:rPr lang="en-GB" sz="3200" dirty="0" err="1">
                <a:solidFill>
                  <a:schemeClr val="tx1">
                    <a:lumMod val="75000"/>
                    <a:lumOff val="25000"/>
                  </a:schemeClr>
                </a:solidFill>
              </a:rPr>
              <a:t>trainControl</a:t>
            </a:r>
            <a:r>
              <a:rPr lang="en-GB" sz="3200" dirty="0">
                <a:solidFill>
                  <a:schemeClr val="tx1">
                    <a:lumMod val="75000"/>
                    <a:lumOff val="25000"/>
                  </a:schemeClr>
                </a:solidFill>
              </a:rPr>
              <a:t>(method="</a:t>
            </a:r>
            <a:r>
              <a:rPr lang="en-GB" sz="3200" dirty="0" err="1">
                <a:solidFill>
                  <a:schemeClr val="tx1">
                    <a:lumMod val="75000"/>
                    <a:lumOff val="25000"/>
                  </a:schemeClr>
                </a:solidFill>
              </a:rPr>
              <a:t>repeatedcv</a:t>
            </a:r>
            <a:r>
              <a:rPr lang="en-GB" sz="3200" dirty="0">
                <a:solidFill>
                  <a:schemeClr val="tx1">
                    <a:lumMod val="75000"/>
                    <a:lumOff val="25000"/>
                  </a:schemeClr>
                </a:solidFill>
              </a:rPr>
              <a:t>", number=10, 					repeats=3,savePredictions = TRUE, </a:t>
            </a:r>
          </a:p>
          <a:p>
            <a:r>
              <a:rPr lang="en-GB" sz="3200" dirty="0">
                <a:solidFill>
                  <a:schemeClr val="tx1">
                    <a:lumMod val="75000"/>
                    <a:lumOff val="25000"/>
                  </a:schemeClr>
                </a:solidFill>
              </a:rPr>
              <a:t>				</a:t>
            </a:r>
            <a:r>
              <a:rPr lang="en-GB" sz="3200" dirty="0" err="1">
                <a:solidFill>
                  <a:schemeClr val="tx1">
                    <a:lumMod val="75000"/>
                    <a:lumOff val="25000"/>
                  </a:schemeClr>
                </a:solidFill>
              </a:rPr>
              <a:t>classProbs</a:t>
            </a:r>
            <a:r>
              <a:rPr lang="en-GB" sz="3200" dirty="0">
                <a:solidFill>
                  <a:schemeClr val="tx1">
                    <a:lumMod val="75000"/>
                    <a:lumOff val="25000"/>
                  </a:schemeClr>
                </a:solidFill>
              </a:rPr>
              <a:t>=TRUE)</a:t>
            </a:r>
          </a:p>
          <a:p>
            <a:r>
              <a:rPr lang="en-GB" sz="3200" dirty="0" err="1">
                <a:solidFill>
                  <a:schemeClr val="tx1">
                    <a:lumMod val="75000"/>
                    <a:lumOff val="25000"/>
                  </a:schemeClr>
                </a:solidFill>
              </a:rPr>
              <a:t>algo_list</a:t>
            </a:r>
            <a:r>
              <a:rPr lang="en-GB" sz="3200" dirty="0">
                <a:solidFill>
                  <a:schemeClr val="tx1">
                    <a:lumMod val="75000"/>
                    <a:lumOff val="25000"/>
                  </a:schemeClr>
                </a:solidFill>
              </a:rPr>
              <a:t> &lt;- c('</a:t>
            </a:r>
            <a:r>
              <a:rPr lang="en-GB" sz="3200" dirty="0" err="1">
                <a:solidFill>
                  <a:schemeClr val="tx1">
                    <a:lumMod val="75000"/>
                    <a:lumOff val="25000"/>
                  </a:schemeClr>
                </a:solidFill>
              </a:rPr>
              <a:t>lda</a:t>
            </a:r>
            <a:r>
              <a:rPr lang="en-GB" sz="3200" dirty="0">
                <a:solidFill>
                  <a:schemeClr val="tx1">
                    <a:lumMod val="75000"/>
                    <a:lumOff val="25000"/>
                  </a:schemeClr>
                </a:solidFill>
              </a:rPr>
              <a:t>', '</a:t>
            </a:r>
            <a:r>
              <a:rPr lang="en-GB" sz="3200" dirty="0" err="1">
                <a:solidFill>
                  <a:schemeClr val="tx1">
                    <a:lumMod val="75000"/>
                    <a:lumOff val="25000"/>
                  </a:schemeClr>
                </a:solidFill>
              </a:rPr>
              <a:t>rpart</a:t>
            </a:r>
            <a:r>
              <a:rPr lang="en-GB" sz="3200" dirty="0">
                <a:solidFill>
                  <a:schemeClr val="tx1">
                    <a:lumMod val="75000"/>
                    <a:lumOff val="25000"/>
                  </a:schemeClr>
                </a:solidFill>
              </a:rPr>
              <a:t>', '</a:t>
            </a:r>
            <a:r>
              <a:rPr lang="en-GB" sz="3200" dirty="0" err="1">
                <a:solidFill>
                  <a:schemeClr val="tx1">
                    <a:lumMod val="75000"/>
                    <a:lumOff val="25000"/>
                  </a:schemeClr>
                </a:solidFill>
              </a:rPr>
              <a:t>glm</a:t>
            </a:r>
            <a:r>
              <a:rPr lang="en-GB" sz="3200" dirty="0">
                <a:solidFill>
                  <a:schemeClr val="tx1">
                    <a:lumMod val="75000"/>
                    <a:lumOff val="25000"/>
                  </a:schemeClr>
                </a:solidFill>
              </a:rPr>
              <a:t>', '</a:t>
            </a:r>
            <a:r>
              <a:rPr lang="en-GB" sz="3200" dirty="0" err="1">
                <a:solidFill>
                  <a:schemeClr val="tx1">
                    <a:lumMod val="75000"/>
                    <a:lumOff val="25000"/>
                  </a:schemeClr>
                </a:solidFill>
              </a:rPr>
              <a:t>knn</a:t>
            </a:r>
            <a:r>
              <a:rPr lang="en-GB" sz="3200" dirty="0">
                <a:solidFill>
                  <a:schemeClr val="tx1">
                    <a:lumMod val="75000"/>
                    <a:lumOff val="25000"/>
                  </a:schemeClr>
                </a:solidFill>
              </a:rPr>
              <a:t>', '</a:t>
            </a:r>
            <a:r>
              <a:rPr lang="en-GB" sz="3200" dirty="0" err="1">
                <a:solidFill>
                  <a:schemeClr val="tx1">
                    <a:lumMod val="75000"/>
                    <a:lumOff val="25000"/>
                  </a:schemeClr>
                </a:solidFill>
              </a:rPr>
              <a:t>svmRadial</a:t>
            </a:r>
            <a:r>
              <a:rPr lang="en-GB" sz="3200" dirty="0">
                <a:solidFill>
                  <a:schemeClr val="tx1">
                    <a:lumMod val="75000"/>
                    <a:lumOff val="25000"/>
                  </a:schemeClr>
                </a:solidFill>
              </a:rPr>
              <a:t>', '</a:t>
            </a:r>
            <a:r>
              <a:rPr lang="en-GB" sz="3200" dirty="0" err="1">
                <a:solidFill>
                  <a:schemeClr val="tx1">
                    <a:lumMod val="75000"/>
                    <a:lumOff val="25000"/>
                  </a:schemeClr>
                </a:solidFill>
              </a:rPr>
              <a:t>svmLinear</a:t>
            </a:r>
            <a:r>
              <a:rPr lang="en-GB" sz="3200" dirty="0">
                <a:solidFill>
                  <a:schemeClr val="tx1">
                    <a:lumMod val="75000"/>
                    <a:lumOff val="25000"/>
                  </a:schemeClr>
                </a:solidFill>
              </a:rPr>
              <a:t>')</a:t>
            </a:r>
          </a:p>
          <a:p>
            <a:r>
              <a:rPr lang="en-GB" sz="3200" dirty="0" err="1">
                <a:solidFill>
                  <a:schemeClr val="tx1">
                    <a:lumMod val="75000"/>
                    <a:lumOff val="25000"/>
                  </a:schemeClr>
                </a:solidFill>
              </a:rPr>
              <a:t>set.seed</a:t>
            </a:r>
            <a:r>
              <a:rPr lang="en-GB" sz="3200" dirty="0">
                <a:solidFill>
                  <a:schemeClr val="tx1">
                    <a:lumMod val="75000"/>
                    <a:lumOff val="25000"/>
                  </a:schemeClr>
                </a:solidFill>
              </a:rPr>
              <a:t>(seed)</a:t>
            </a:r>
          </a:p>
          <a:p>
            <a:r>
              <a:rPr lang="en-GB" sz="3200" dirty="0" err="1">
                <a:solidFill>
                  <a:schemeClr val="tx1">
                    <a:lumMod val="75000"/>
                    <a:lumOff val="25000"/>
                  </a:schemeClr>
                </a:solidFill>
              </a:rPr>
              <a:t>class_name</a:t>
            </a:r>
            <a:r>
              <a:rPr lang="en-GB" sz="3200" dirty="0">
                <a:solidFill>
                  <a:schemeClr val="tx1">
                    <a:lumMod val="75000"/>
                    <a:lumOff val="25000"/>
                  </a:schemeClr>
                </a:solidFill>
              </a:rPr>
              <a:t> &lt;- "Class"</a:t>
            </a:r>
          </a:p>
          <a:p>
            <a:r>
              <a:rPr lang="en-GB" sz="3200" dirty="0">
                <a:solidFill>
                  <a:schemeClr val="tx1">
                    <a:lumMod val="75000"/>
                    <a:lumOff val="25000"/>
                  </a:schemeClr>
                </a:solidFill>
              </a:rPr>
              <a:t>models &lt;- </a:t>
            </a:r>
            <a:r>
              <a:rPr lang="en-GB" sz="3200" dirty="0" err="1">
                <a:solidFill>
                  <a:schemeClr val="tx1">
                    <a:lumMod val="75000"/>
                    <a:lumOff val="25000"/>
                  </a:schemeClr>
                </a:solidFill>
              </a:rPr>
              <a:t>caretList</a:t>
            </a:r>
            <a:r>
              <a:rPr lang="en-GB" sz="3200" dirty="0">
                <a:solidFill>
                  <a:schemeClr val="tx1">
                    <a:lumMod val="75000"/>
                    <a:lumOff val="25000"/>
                  </a:schemeClr>
                </a:solidFill>
              </a:rPr>
              <a:t>(</a:t>
            </a:r>
            <a:r>
              <a:rPr lang="en-GB" sz="3200" dirty="0" err="1">
                <a:solidFill>
                  <a:schemeClr val="tx1">
                    <a:lumMod val="75000"/>
                    <a:lumOff val="25000"/>
                  </a:schemeClr>
                </a:solidFill>
              </a:rPr>
              <a:t>as.formula</a:t>
            </a:r>
            <a:r>
              <a:rPr lang="en-GB" sz="3200" dirty="0">
                <a:solidFill>
                  <a:schemeClr val="tx1">
                    <a:lumMod val="75000"/>
                    <a:lumOff val="25000"/>
                  </a:schemeClr>
                </a:solidFill>
              </a:rPr>
              <a:t>(paste(</a:t>
            </a:r>
            <a:r>
              <a:rPr lang="en-GB" sz="3200" dirty="0" err="1">
                <a:solidFill>
                  <a:schemeClr val="tx1">
                    <a:lumMod val="75000"/>
                    <a:lumOff val="25000"/>
                  </a:schemeClr>
                </a:solidFill>
              </a:rPr>
              <a:t>class_name</a:t>
            </a:r>
            <a:r>
              <a:rPr lang="en-GB" sz="3200" dirty="0">
                <a:solidFill>
                  <a:schemeClr val="tx1">
                    <a:lumMod val="75000"/>
                    <a:lumOff val="25000"/>
                  </a:schemeClr>
                </a:solidFill>
              </a:rPr>
              <a:t>, "~ .")), </a:t>
            </a:r>
          </a:p>
          <a:p>
            <a:r>
              <a:rPr lang="en-GB" sz="3200" dirty="0">
                <a:solidFill>
                  <a:schemeClr val="tx1">
                    <a:lumMod val="75000"/>
                    <a:lumOff val="25000"/>
                  </a:schemeClr>
                </a:solidFill>
              </a:rPr>
              <a:t>                    data=dataset, </a:t>
            </a:r>
            <a:r>
              <a:rPr lang="en-GB" sz="3200" dirty="0" err="1">
                <a:solidFill>
                  <a:schemeClr val="tx1">
                    <a:lumMod val="75000"/>
                    <a:lumOff val="25000"/>
                  </a:schemeClr>
                </a:solidFill>
              </a:rPr>
              <a:t>trControl</a:t>
            </a:r>
            <a:r>
              <a:rPr lang="en-GB" sz="3200" dirty="0">
                <a:solidFill>
                  <a:schemeClr val="tx1">
                    <a:lumMod val="75000"/>
                    <a:lumOff val="25000"/>
                  </a:schemeClr>
                </a:solidFill>
              </a:rPr>
              <a:t>=</a:t>
            </a:r>
            <a:r>
              <a:rPr lang="en-GB" sz="3200" dirty="0" err="1">
                <a:solidFill>
                  <a:schemeClr val="tx1">
                    <a:lumMod val="75000"/>
                    <a:lumOff val="25000"/>
                  </a:schemeClr>
                </a:solidFill>
              </a:rPr>
              <a:t>train_ctl</a:t>
            </a:r>
            <a:r>
              <a:rPr lang="en-GB" sz="3200" dirty="0">
                <a:solidFill>
                  <a:schemeClr val="tx1">
                    <a:lumMod val="75000"/>
                    <a:lumOff val="25000"/>
                  </a:schemeClr>
                </a:solidFill>
              </a:rPr>
              <a:t>, 											</a:t>
            </a:r>
            <a:r>
              <a:rPr lang="en-GB" sz="3200" dirty="0" err="1">
                <a:solidFill>
                  <a:schemeClr val="tx1">
                    <a:lumMod val="75000"/>
                    <a:lumOff val="25000"/>
                  </a:schemeClr>
                </a:solidFill>
              </a:rPr>
              <a:t>methodList</a:t>
            </a:r>
            <a:r>
              <a:rPr lang="en-GB" sz="3200" dirty="0">
                <a:solidFill>
                  <a:schemeClr val="tx1">
                    <a:lumMod val="75000"/>
                    <a:lumOff val="25000"/>
                  </a:schemeClr>
                </a:solidFill>
              </a:rPr>
              <a:t>=</a:t>
            </a:r>
            <a:r>
              <a:rPr lang="en-GB" sz="3200" dirty="0" err="1">
                <a:solidFill>
                  <a:schemeClr val="tx1">
                    <a:lumMod val="75000"/>
                    <a:lumOff val="25000"/>
                  </a:schemeClr>
                </a:solidFill>
              </a:rPr>
              <a:t>algo_list</a:t>
            </a:r>
            <a:r>
              <a:rPr lang="en-GB" sz="3200" dirty="0">
                <a:solidFill>
                  <a:schemeClr val="tx1">
                    <a:lumMod val="75000"/>
                    <a:lumOff val="25000"/>
                  </a:schemeClr>
                </a:solidFill>
              </a:rPr>
              <a:t>)</a:t>
            </a:r>
          </a:p>
          <a:p>
            <a:r>
              <a:rPr lang="en-GB" sz="3200" dirty="0">
                <a:solidFill>
                  <a:schemeClr val="tx1">
                    <a:lumMod val="75000"/>
                    <a:lumOff val="25000"/>
                  </a:schemeClr>
                </a:solidFill>
              </a:rPr>
              <a:t>models</a:t>
            </a:r>
          </a:p>
          <a:p>
            <a:r>
              <a:rPr lang="en-GB" sz="3200" dirty="0">
                <a:solidFill>
                  <a:schemeClr val="tx1">
                    <a:lumMod val="75000"/>
                    <a:lumOff val="25000"/>
                  </a:schemeClr>
                </a:solidFill>
              </a:rPr>
              <a:t>results &lt;- resamples(models)</a:t>
            </a:r>
          </a:p>
          <a:p>
            <a:r>
              <a:rPr lang="en-GB" sz="3200" dirty="0">
                <a:solidFill>
                  <a:schemeClr val="tx1">
                    <a:lumMod val="75000"/>
                    <a:lumOff val="25000"/>
                  </a:schemeClr>
                </a:solidFill>
              </a:rPr>
              <a:t>summary(results)</a:t>
            </a:r>
          </a:p>
          <a:p>
            <a:r>
              <a:rPr lang="en-GB" sz="3200" dirty="0" err="1">
                <a:solidFill>
                  <a:schemeClr val="tx1">
                    <a:lumMod val="75000"/>
                    <a:lumOff val="25000"/>
                  </a:schemeClr>
                </a:solidFill>
              </a:rPr>
              <a:t>dotplot</a:t>
            </a:r>
            <a:r>
              <a:rPr lang="en-GB" sz="3200" dirty="0">
                <a:solidFill>
                  <a:schemeClr val="tx1">
                    <a:lumMod val="75000"/>
                    <a:lumOff val="25000"/>
                  </a:schemeClr>
                </a:solidFill>
              </a:rPr>
              <a:t>(results)</a:t>
            </a:r>
          </a:p>
        </p:txBody>
      </p:sp>
      <p:pic>
        <p:nvPicPr>
          <p:cNvPr id="3" name="Picture 2">
            <a:extLst>
              <a:ext uri="{FF2B5EF4-FFF2-40B4-BE49-F238E27FC236}">
                <a16:creationId xmlns:a16="http://schemas.microsoft.com/office/drawing/2014/main" id="{7E72527A-AEBB-4881-A0A0-A1DBABF20084}"/>
              </a:ext>
            </a:extLst>
          </p:cNvPr>
          <p:cNvPicPr>
            <a:picLocks noChangeAspect="1"/>
          </p:cNvPicPr>
          <p:nvPr/>
        </p:nvPicPr>
        <p:blipFill>
          <a:blip r:embed="rId3"/>
          <a:stretch>
            <a:fillRect/>
          </a:stretch>
        </p:blipFill>
        <p:spPr>
          <a:xfrm>
            <a:off x="14153060" y="6375805"/>
            <a:ext cx="8752526" cy="7004337"/>
          </a:xfrm>
          <a:prstGeom prst="rect">
            <a:avLst/>
          </a:prstGeom>
        </p:spPr>
      </p:pic>
      <p:pic>
        <p:nvPicPr>
          <p:cNvPr id="4" name="Picture 3">
            <a:extLst>
              <a:ext uri="{FF2B5EF4-FFF2-40B4-BE49-F238E27FC236}">
                <a16:creationId xmlns:a16="http://schemas.microsoft.com/office/drawing/2014/main" id="{80261C18-BD53-4B8B-95C7-976AB9296CC1}"/>
              </a:ext>
            </a:extLst>
          </p:cNvPr>
          <p:cNvPicPr>
            <a:picLocks noChangeAspect="1"/>
          </p:cNvPicPr>
          <p:nvPr/>
        </p:nvPicPr>
        <p:blipFill>
          <a:blip r:embed="rId4"/>
          <a:stretch>
            <a:fillRect/>
          </a:stretch>
        </p:blipFill>
        <p:spPr>
          <a:xfrm>
            <a:off x="14153060" y="1296008"/>
            <a:ext cx="8391525" cy="5000625"/>
          </a:xfrm>
          <a:prstGeom prst="rect">
            <a:avLst/>
          </a:prstGeom>
        </p:spPr>
      </p:pic>
      <p:sp>
        <p:nvSpPr>
          <p:cNvPr id="6" name="TextBox 5">
            <a:extLst>
              <a:ext uri="{FF2B5EF4-FFF2-40B4-BE49-F238E27FC236}">
                <a16:creationId xmlns:a16="http://schemas.microsoft.com/office/drawing/2014/main" id="{96C07817-E44A-4320-8B00-6B3D15B0CE4F}"/>
              </a:ext>
            </a:extLst>
          </p:cNvPr>
          <p:cNvSpPr txBox="1"/>
          <p:nvPr/>
        </p:nvSpPr>
        <p:spPr>
          <a:xfrm>
            <a:off x="1334006" y="11670252"/>
            <a:ext cx="10857994"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en-US" sz="2000" b="0" i="0" u="none" strike="noStrike" cap="none" spc="0" normalizeH="0" baseline="0" dirty="0">
                <a:ln>
                  <a:noFill/>
                </a:ln>
                <a:solidFill>
                  <a:srgbClr val="000000"/>
                </a:solidFill>
                <a:effectLst/>
                <a:uFillTx/>
                <a:latin typeface="Gulim" panose="020B0503020000020004" pitchFamily="34" charset="-127"/>
                <a:ea typeface="Gulim" panose="020B0503020000020004" pitchFamily="34" charset="-127"/>
                <a:sym typeface="Helvetica"/>
              </a:rPr>
              <a:t>Full code:</a:t>
            </a:r>
            <a:r>
              <a:rPr lang="en-GB" sz="2000" dirty="0">
                <a:latin typeface="Gulim" panose="020B0503020000020004" pitchFamily="34" charset="-127"/>
                <a:ea typeface="Gulim" panose="020B0503020000020004" pitchFamily="34" charset="-127"/>
                <a:hlinkClick r:id="rId5"/>
              </a:rPr>
              <a:t>https://github.com/StatsGary/stacking_ML_code/blob/master/stacking_ML.R</a:t>
            </a:r>
            <a:endParaRPr kumimoji="0" lang="en-GB" sz="2000" b="0" i="0" u="none" strike="noStrike" cap="none" spc="0" normalizeH="0" baseline="0" dirty="0">
              <a:ln>
                <a:noFill/>
              </a:ln>
              <a:solidFill>
                <a:srgbClr val="000000"/>
              </a:solidFill>
              <a:effectLst/>
              <a:uFillTx/>
              <a:latin typeface="Gulim" panose="020B0503020000020004" pitchFamily="34" charset="-127"/>
              <a:ea typeface="Gulim" panose="020B0503020000020004" pitchFamily="34" charset="-127"/>
              <a:sym typeface="Helvetica"/>
            </a:endParaRPr>
          </a:p>
        </p:txBody>
      </p:sp>
    </p:spTree>
    <p:extLst>
      <p:ext uri="{BB962C8B-B14F-4D97-AF65-F5344CB8AC3E}">
        <p14:creationId xmlns:p14="http://schemas.microsoft.com/office/powerpoint/2010/main" val="4155710872"/>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969093" y="353516"/>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 Improvement – </a:t>
            </a:r>
          </a:p>
          <a:p>
            <a:r>
              <a:rPr lang="en-US" dirty="0"/>
              <a:t>stacking implementation in R</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826798" y="13151307"/>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rPr dirty="0"/>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22</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189672" y="6469464"/>
            <a:ext cx="21261254" cy="4535471"/>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2" name="Rectangle 1">
            <a:extLst>
              <a:ext uri="{FF2B5EF4-FFF2-40B4-BE49-F238E27FC236}">
                <a16:creationId xmlns:a16="http://schemas.microsoft.com/office/drawing/2014/main" id="{D75A8263-E96F-4669-9735-0518B2E04E94}"/>
              </a:ext>
            </a:extLst>
          </p:cNvPr>
          <p:cNvSpPr/>
          <p:nvPr/>
        </p:nvSpPr>
        <p:spPr>
          <a:xfrm>
            <a:off x="683494" y="2359786"/>
            <a:ext cx="11577525" cy="6001643"/>
          </a:xfrm>
          <a:prstGeom prst="rect">
            <a:avLst/>
          </a:prstGeom>
          <a:noFill/>
          <a:ln w="104775">
            <a:solidFill>
              <a:schemeClr val="accent1">
                <a:lumMod val="60000"/>
                <a:lumOff val="40000"/>
              </a:schemeClr>
            </a:solidFill>
          </a:ln>
        </p:spPr>
        <p:txBody>
          <a:bodyPr wrap="square">
            <a:spAutoFit/>
          </a:bodyPr>
          <a:lstStyle/>
          <a:p>
            <a:r>
              <a:rPr lang="en-GB" sz="2800" dirty="0">
                <a:solidFill>
                  <a:schemeClr val="tx1">
                    <a:lumMod val="75000"/>
                    <a:lumOff val="25000"/>
                  </a:schemeClr>
                </a:solidFill>
              </a:rPr>
              <a:t>#</a:t>
            </a:r>
            <a:r>
              <a:rPr lang="en-GB" sz="3200" dirty="0">
                <a:solidFill>
                  <a:schemeClr val="tx1">
                    <a:lumMod val="75000"/>
                    <a:lumOff val="25000"/>
                  </a:schemeClr>
                </a:solidFill>
              </a:rPr>
              <a:t>Use higher order model to improve the results by majority voting for classification</a:t>
            </a:r>
          </a:p>
          <a:p>
            <a:endParaRPr lang="en-GB" sz="3200" dirty="0">
              <a:solidFill>
                <a:schemeClr val="tx1">
                  <a:lumMod val="75000"/>
                  <a:lumOff val="25000"/>
                </a:schemeClr>
              </a:solidFill>
            </a:endParaRPr>
          </a:p>
          <a:p>
            <a:r>
              <a:rPr lang="en-GB" sz="3200" dirty="0" err="1">
                <a:solidFill>
                  <a:schemeClr val="tx1">
                    <a:lumMod val="75000"/>
                    <a:lumOff val="25000"/>
                  </a:schemeClr>
                </a:solidFill>
              </a:rPr>
              <a:t>stack_ctl</a:t>
            </a:r>
            <a:r>
              <a:rPr lang="en-GB" sz="3200" dirty="0">
                <a:solidFill>
                  <a:schemeClr val="tx1">
                    <a:lumMod val="75000"/>
                    <a:lumOff val="25000"/>
                  </a:schemeClr>
                </a:solidFill>
              </a:rPr>
              <a:t> &lt;- </a:t>
            </a:r>
            <a:r>
              <a:rPr lang="en-GB" sz="3200" dirty="0" err="1">
                <a:solidFill>
                  <a:schemeClr val="tx1">
                    <a:lumMod val="75000"/>
                    <a:lumOff val="25000"/>
                  </a:schemeClr>
                </a:solidFill>
              </a:rPr>
              <a:t>trainControl</a:t>
            </a:r>
            <a:r>
              <a:rPr lang="en-GB" sz="3200" dirty="0">
                <a:solidFill>
                  <a:schemeClr val="tx1">
                    <a:lumMod val="75000"/>
                    <a:lumOff val="25000"/>
                  </a:schemeClr>
                </a:solidFill>
              </a:rPr>
              <a:t>(method="</a:t>
            </a:r>
            <a:r>
              <a:rPr lang="en-GB" sz="3200" dirty="0" err="1">
                <a:solidFill>
                  <a:schemeClr val="tx1">
                    <a:lumMod val="75000"/>
                    <a:lumOff val="25000"/>
                  </a:schemeClr>
                </a:solidFill>
              </a:rPr>
              <a:t>repeatedcv</a:t>
            </a:r>
            <a:r>
              <a:rPr lang="en-GB" sz="3200" dirty="0">
                <a:solidFill>
                  <a:schemeClr val="tx1">
                    <a:lumMod val="75000"/>
                    <a:lumOff val="25000"/>
                  </a:schemeClr>
                </a:solidFill>
              </a:rPr>
              <a:t>", number=10, 				repeats=3, </a:t>
            </a:r>
            <a:r>
              <a:rPr lang="en-GB" sz="3200" dirty="0" err="1">
                <a:solidFill>
                  <a:schemeClr val="tx1">
                    <a:lumMod val="75000"/>
                    <a:lumOff val="25000"/>
                  </a:schemeClr>
                </a:solidFill>
              </a:rPr>
              <a:t>savePredictions</a:t>
            </a:r>
            <a:r>
              <a:rPr lang="en-GB" sz="3200" dirty="0">
                <a:solidFill>
                  <a:schemeClr val="tx1">
                    <a:lumMod val="75000"/>
                    <a:lumOff val="25000"/>
                  </a:schemeClr>
                </a:solidFill>
              </a:rPr>
              <a:t>=TRUE, </a:t>
            </a:r>
          </a:p>
          <a:p>
            <a:r>
              <a:rPr lang="en-GB" sz="3200" dirty="0">
                <a:solidFill>
                  <a:schemeClr val="tx1">
                    <a:lumMod val="75000"/>
                    <a:lumOff val="25000"/>
                  </a:schemeClr>
                </a:solidFill>
              </a:rPr>
              <a:t>			</a:t>
            </a:r>
            <a:r>
              <a:rPr lang="en-GB" sz="3200" dirty="0" err="1">
                <a:solidFill>
                  <a:schemeClr val="tx1">
                    <a:lumMod val="75000"/>
                    <a:lumOff val="25000"/>
                  </a:schemeClr>
                </a:solidFill>
              </a:rPr>
              <a:t>classProbs</a:t>
            </a:r>
            <a:r>
              <a:rPr lang="en-GB" sz="3200" dirty="0">
                <a:solidFill>
                  <a:schemeClr val="tx1">
                    <a:lumMod val="75000"/>
                    <a:lumOff val="25000"/>
                  </a:schemeClr>
                </a:solidFill>
              </a:rPr>
              <a:t>=TRUE)</a:t>
            </a:r>
          </a:p>
          <a:p>
            <a:endParaRPr lang="en-GB" sz="3200" dirty="0">
              <a:solidFill>
                <a:schemeClr val="tx1">
                  <a:lumMod val="75000"/>
                  <a:lumOff val="25000"/>
                </a:schemeClr>
              </a:solidFill>
            </a:endParaRPr>
          </a:p>
          <a:p>
            <a:r>
              <a:rPr lang="en-GB" sz="3200" dirty="0" err="1">
                <a:solidFill>
                  <a:schemeClr val="tx1">
                    <a:lumMod val="75000"/>
                    <a:lumOff val="25000"/>
                  </a:schemeClr>
                </a:solidFill>
              </a:rPr>
              <a:t>set.seed</a:t>
            </a:r>
            <a:r>
              <a:rPr lang="en-GB" sz="3200" dirty="0">
                <a:solidFill>
                  <a:schemeClr val="tx1">
                    <a:lumMod val="75000"/>
                    <a:lumOff val="25000"/>
                  </a:schemeClr>
                </a:solidFill>
              </a:rPr>
              <a:t>(seed)</a:t>
            </a:r>
          </a:p>
          <a:p>
            <a:endParaRPr lang="en-GB" sz="3200" dirty="0">
              <a:solidFill>
                <a:schemeClr val="tx1">
                  <a:lumMod val="75000"/>
                  <a:lumOff val="25000"/>
                </a:schemeClr>
              </a:solidFill>
            </a:endParaRPr>
          </a:p>
          <a:p>
            <a:r>
              <a:rPr lang="en-GB" sz="3200" dirty="0" err="1">
                <a:solidFill>
                  <a:schemeClr val="tx1">
                    <a:lumMod val="75000"/>
                    <a:lumOff val="25000"/>
                  </a:schemeClr>
                </a:solidFill>
              </a:rPr>
              <a:t>rand_forest.stack</a:t>
            </a:r>
            <a:r>
              <a:rPr lang="en-GB" sz="3200" dirty="0">
                <a:solidFill>
                  <a:schemeClr val="tx1">
                    <a:lumMod val="75000"/>
                    <a:lumOff val="25000"/>
                  </a:schemeClr>
                </a:solidFill>
              </a:rPr>
              <a:t> &lt;- </a:t>
            </a:r>
            <a:r>
              <a:rPr lang="en-GB" sz="3200" dirty="0" err="1">
                <a:solidFill>
                  <a:schemeClr val="tx1">
                    <a:lumMod val="75000"/>
                    <a:lumOff val="25000"/>
                  </a:schemeClr>
                </a:solidFill>
              </a:rPr>
              <a:t>caretStack</a:t>
            </a:r>
            <a:r>
              <a:rPr lang="en-GB" sz="3200" dirty="0">
                <a:solidFill>
                  <a:schemeClr val="tx1">
                    <a:lumMod val="75000"/>
                    <a:lumOff val="25000"/>
                  </a:schemeClr>
                </a:solidFill>
              </a:rPr>
              <a:t>(models, method="rf", 									metric="Accuracy", </a:t>
            </a:r>
            <a:r>
              <a:rPr lang="en-GB" sz="3200" dirty="0" err="1">
                <a:solidFill>
                  <a:schemeClr val="tx1">
                    <a:lumMod val="75000"/>
                    <a:lumOff val="25000"/>
                  </a:schemeClr>
                </a:solidFill>
              </a:rPr>
              <a:t>trControl</a:t>
            </a:r>
            <a:r>
              <a:rPr lang="en-GB" sz="3200" dirty="0">
                <a:solidFill>
                  <a:schemeClr val="tx1">
                    <a:lumMod val="75000"/>
                    <a:lumOff val="25000"/>
                  </a:schemeClr>
                </a:solidFill>
              </a:rPr>
              <a:t>=</a:t>
            </a:r>
            <a:r>
              <a:rPr lang="en-GB" sz="3200" dirty="0" err="1">
                <a:solidFill>
                  <a:schemeClr val="tx1">
                    <a:lumMod val="75000"/>
                    <a:lumOff val="25000"/>
                  </a:schemeClr>
                </a:solidFill>
              </a:rPr>
              <a:t>stack_ctl</a:t>
            </a:r>
            <a:r>
              <a:rPr lang="en-GB" sz="3200" dirty="0">
                <a:solidFill>
                  <a:schemeClr val="tx1">
                    <a:lumMod val="75000"/>
                    <a:lumOff val="25000"/>
                  </a:schemeClr>
                </a:solidFill>
              </a:rPr>
              <a:t>)</a:t>
            </a:r>
          </a:p>
          <a:p>
            <a:r>
              <a:rPr lang="en-GB" sz="3200" dirty="0">
                <a:solidFill>
                  <a:schemeClr val="tx1">
                    <a:lumMod val="75000"/>
                    <a:lumOff val="25000"/>
                  </a:schemeClr>
                </a:solidFill>
              </a:rPr>
              <a:t>print(</a:t>
            </a:r>
            <a:r>
              <a:rPr lang="en-GB" sz="3200" dirty="0" err="1">
                <a:solidFill>
                  <a:schemeClr val="tx1">
                    <a:lumMod val="75000"/>
                    <a:lumOff val="25000"/>
                  </a:schemeClr>
                </a:solidFill>
              </a:rPr>
              <a:t>rand_forest.stack</a:t>
            </a:r>
            <a:r>
              <a:rPr lang="en-GB" sz="3200" dirty="0">
                <a:solidFill>
                  <a:schemeClr val="tx1">
                    <a:lumMod val="75000"/>
                    <a:lumOff val="25000"/>
                  </a:schemeClr>
                </a:solidFill>
              </a:rPr>
              <a:t>)</a:t>
            </a:r>
          </a:p>
        </p:txBody>
      </p:sp>
      <p:pic>
        <p:nvPicPr>
          <p:cNvPr id="4" name="Picture 3">
            <a:extLst>
              <a:ext uri="{FF2B5EF4-FFF2-40B4-BE49-F238E27FC236}">
                <a16:creationId xmlns:a16="http://schemas.microsoft.com/office/drawing/2014/main" id="{80261C18-BD53-4B8B-95C7-976AB9296CC1}"/>
              </a:ext>
            </a:extLst>
          </p:cNvPr>
          <p:cNvPicPr>
            <a:picLocks noChangeAspect="1"/>
          </p:cNvPicPr>
          <p:nvPr/>
        </p:nvPicPr>
        <p:blipFill>
          <a:blip r:embed="rId3"/>
          <a:stretch>
            <a:fillRect/>
          </a:stretch>
        </p:blipFill>
        <p:spPr>
          <a:xfrm>
            <a:off x="13762174" y="1633316"/>
            <a:ext cx="8391525" cy="5000625"/>
          </a:xfrm>
          <a:prstGeom prst="rect">
            <a:avLst/>
          </a:prstGeom>
        </p:spPr>
      </p:pic>
      <p:pic>
        <p:nvPicPr>
          <p:cNvPr id="7" name="Picture 6">
            <a:extLst>
              <a:ext uri="{FF2B5EF4-FFF2-40B4-BE49-F238E27FC236}">
                <a16:creationId xmlns:a16="http://schemas.microsoft.com/office/drawing/2014/main" id="{950A3B2F-80AF-4292-BEA5-048ABC3DBF73}"/>
              </a:ext>
            </a:extLst>
          </p:cNvPr>
          <p:cNvPicPr>
            <a:picLocks noChangeAspect="1"/>
          </p:cNvPicPr>
          <p:nvPr/>
        </p:nvPicPr>
        <p:blipFill>
          <a:blip r:embed="rId4"/>
          <a:stretch>
            <a:fillRect/>
          </a:stretch>
        </p:blipFill>
        <p:spPr>
          <a:xfrm>
            <a:off x="13330828" y="7716585"/>
            <a:ext cx="10263014" cy="4764971"/>
          </a:xfrm>
          <a:prstGeom prst="rect">
            <a:avLst/>
          </a:prstGeom>
        </p:spPr>
      </p:pic>
      <p:sp>
        <p:nvSpPr>
          <p:cNvPr id="8" name="TextBox 7">
            <a:extLst>
              <a:ext uri="{FF2B5EF4-FFF2-40B4-BE49-F238E27FC236}">
                <a16:creationId xmlns:a16="http://schemas.microsoft.com/office/drawing/2014/main" id="{067088C9-4872-4EFC-80D0-A547460FD69A}"/>
              </a:ext>
            </a:extLst>
          </p:cNvPr>
          <p:cNvSpPr txBox="1"/>
          <p:nvPr/>
        </p:nvSpPr>
        <p:spPr>
          <a:xfrm>
            <a:off x="15216416" y="1018316"/>
            <a:ext cx="6000750" cy="533479"/>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ctr">
              <a:defRPr sz="2800">
                <a:solidFill>
                  <a:schemeClr val="bg1"/>
                </a:solidFill>
                <a:latin typeface="Helvetica"/>
                <a:ea typeface="Helvetica"/>
                <a:cs typeface="Helvetica"/>
              </a:defRPr>
            </a:lvl1pPr>
          </a:lstStyle>
          <a:p>
            <a:r>
              <a:rPr lang="en-GB" dirty="0"/>
              <a:t>Original results</a:t>
            </a:r>
          </a:p>
        </p:txBody>
      </p:sp>
      <p:sp>
        <p:nvSpPr>
          <p:cNvPr id="20" name="TextBox 19">
            <a:extLst>
              <a:ext uri="{FF2B5EF4-FFF2-40B4-BE49-F238E27FC236}">
                <a16:creationId xmlns:a16="http://schemas.microsoft.com/office/drawing/2014/main" id="{42AF6C85-22C1-48DE-B8A2-67CD4621FDD2}"/>
              </a:ext>
            </a:extLst>
          </p:cNvPr>
          <p:cNvSpPr txBox="1"/>
          <p:nvPr/>
        </p:nvSpPr>
        <p:spPr>
          <a:xfrm>
            <a:off x="15216416" y="6858000"/>
            <a:ext cx="6000750" cy="533479"/>
          </a:xfrm>
          <a:prstGeom prst="rect">
            <a:avLst/>
          </a:prstGeom>
          <a:ln/>
        </p:spPr>
        <p:style>
          <a:lnRef idx="3">
            <a:schemeClr val="lt1"/>
          </a:lnRef>
          <a:fillRef idx="1">
            <a:schemeClr val="accent1"/>
          </a:fillRef>
          <a:effectRef idx="1">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GB" sz="2800" b="0" i="0" u="none" strike="noStrike" cap="none" spc="0" normalizeH="0" baseline="0" dirty="0">
                <a:ln>
                  <a:noFill/>
                </a:ln>
                <a:solidFill>
                  <a:schemeClr val="bg1"/>
                </a:solidFill>
                <a:effectLst/>
                <a:uFillTx/>
                <a:latin typeface="Helvetica"/>
                <a:ea typeface="Helvetica"/>
                <a:cs typeface="Helvetica"/>
                <a:sym typeface="Helvetica"/>
              </a:rPr>
              <a:t>Post results using Ensemble</a:t>
            </a:r>
          </a:p>
        </p:txBody>
      </p:sp>
      <p:pic>
        <p:nvPicPr>
          <p:cNvPr id="5" name="Picture 4" descr="A close up of a piece of paper&#10;&#10;Description automatically generated">
            <a:extLst>
              <a:ext uri="{FF2B5EF4-FFF2-40B4-BE49-F238E27FC236}">
                <a16:creationId xmlns:a16="http://schemas.microsoft.com/office/drawing/2014/main" id="{EEFAFC30-BFD3-4BFA-8E16-B2397C81E9E3}"/>
              </a:ext>
            </a:extLst>
          </p:cNvPr>
          <p:cNvPicPr>
            <a:picLocks noChangeAspect="1"/>
          </p:cNvPicPr>
          <p:nvPr/>
        </p:nvPicPr>
        <p:blipFill rotWithShape="1">
          <a:blip r:embed="rId5">
            <a:extLst>
              <a:ext uri="{28A0092B-C50C-407E-A947-70E740481C1C}">
                <a14:useLocalDpi xmlns:a14="http://schemas.microsoft.com/office/drawing/2010/main" val="0"/>
              </a:ext>
            </a:extLst>
          </a:blip>
          <a:srcRect l="2906" r="6734"/>
          <a:stretch/>
        </p:blipFill>
        <p:spPr>
          <a:xfrm>
            <a:off x="1340738" y="8632901"/>
            <a:ext cx="9719167" cy="410429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907330278"/>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Supervised ML algorithms – tenth phase – deploy the model</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23</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189672" y="2108644"/>
            <a:ext cx="20566088" cy="6899195"/>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We at D&amp;D have written a blog on how to complete this process: </a:t>
            </a:r>
            <a:r>
              <a:rPr lang="en-GB" sz="3200" dirty="0">
                <a:latin typeface="Helvetica Neue Thin"/>
                <a:sym typeface="Helvetica Neue Thin"/>
                <a:hlinkClick r:id="rId3">
                  <a:extLst>
                    <a:ext uri="{A12FA001-AC4F-418D-AE19-62706E023703}">
                      <ahyp:hlinkClr xmlns:ahyp="http://schemas.microsoft.com/office/drawing/2018/hyperlinkcolor" val="tx"/>
                    </a:ext>
                  </a:extLst>
                </a:hlinkClick>
              </a:rPr>
              <a:t>https://www.draperanddash.com/machinelearning/2019/08/deploying-a-trained-supervised-ml-model/</a:t>
            </a:r>
            <a:r>
              <a:rPr lang="en-GB" sz="3200" dirty="0">
                <a:latin typeface="Helvetica Neue Thin"/>
              </a:rPr>
              <a:t>  </a:t>
            </a:r>
            <a:r>
              <a:rPr lang="en-GB" sz="3200" dirty="0"/>
              <a:t> </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200" dirty="0"/>
              <a:t>The majority of our solutions are deployed directly on client sites:</a:t>
            </a:r>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4" name="Picture 3">
            <a:extLst>
              <a:ext uri="{FF2B5EF4-FFF2-40B4-BE49-F238E27FC236}">
                <a16:creationId xmlns:a16="http://schemas.microsoft.com/office/drawing/2014/main" id="{BC1DE5A9-410B-442D-9A07-F53EB175BF6A}"/>
              </a:ext>
            </a:extLst>
          </p:cNvPr>
          <p:cNvPicPr>
            <a:picLocks noChangeAspect="1"/>
          </p:cNvPicPr>
          <p:nvPr/>
        </p:nvPicPr>
        <p:blipFill>
          <a:blip r:embed="rId4"/>
          <a:stretch>
            <a:fillRect/>
          </a:stretch>
        </p:blipFill>
        <p:spPr>
          <a:xfrm>
            <a:off x="566355" y="4178668"/>
            <a:ext cx="9961105" cy="8873403"/>
          </a:xfrm>
          <a:prstGeom prst="rect">
            <a:avLst/>
          </a:prstGeom>
        </p:spPr>
      </p:pic>
      <p:pic>
        <p:nvPicPr>
          <p:cNvPr id="5" name="Picture 4">
            <a:extLst>
              <a:ext uri="{FF2B5EF4-FFF2-40B4-BE49-F238E27FC236}">
                <a16:creationId xmlns:a16="http://schemas.microsoft.com/office/drawing/2014/main" id="{26EF4960-1000-4F35-A2CA-1FD601569546}"/>
              </a:ext>
            </a:extLst>
          </p:cNvPr>
          <p:cNvPicPr>
            <a:picLocks noChangeAspect="1"/>
          </p:cNvPicPr>
          <p:nvPr/>
        </p:nvPicPr>
        <p:blipFill>
          <a:blip r:embed="rId5"/>
          <a:stretch>
            <a:fillRect/>
          </a:stretch>
        </p:blipFill>
        <p:spPr>
          <a:xfrm>
            <a:off x="10671794" y="4152899"/>
            <a:ext cx="13356469" cy="5759385"/>
          </a:xfrm>
          <a:prstGeom prst="rect">
            <a:avLst/>
          </a:prstGeom>
        </p:spPr>
      </p:pic>
      <p:sp>
        <p:nvSpPr>
          <p:cNvPr id="6" name="TextBox 5">
            <a:extLst>
              <a:ext uri="{FF2B5EF4-FFF2-40B4-BE49-F238E27FC236}">
                <a16:creationId xmlns:a16="http://schemas.microsoft.com/office/drawing/2014/main" id="{FF1BC6E9-7EFB-4207-B8C1-E8E0F2E16C2C}"/>
              </a:ext>
            </a:extLst>
          </p:cNvPr>
          <p:cNvSpPr txBox="1"/>
          <p:nvPr/>
        </p:nvSpPr>
        <p:spPr>
          <a:xfrm>
            <a:off x="2455020" y="10891866"/>
            <a:ext cx="4343400" cy="595035"/>
          </a:xfrm>
          <a:prstGeom prst="rect">
            <a:avLst/>
          </a:prstGeom>
          <a:ln/>
        </p:spPr>
        <p:style>
          <a:lnRef idx="2">
            <a:schemeClr val="dk1">
              <a:shade val="50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bg1"/>
                </a:solidFill>
                <a:effectLst/>
                <a:uFillTx/>
                <a:latin typeface="Helvetica"/>
                <a:ea typeface="Helvetica"/>
                <a:cs typeface="Helvetica"/>
                <a:sym typeface="Helvetica"/>
              </a:rPr>
              <a:t>Azure ML Process</a:t>
            </a:r>
            <a:endParaRPr kumimoji="0" lang="en-GB" sz="3200" b="0" i="0" u="none" strike="noStrike" cap="none" spc="0" normalizeH="0" baseline="0" dirty="0">
              <a:ln>
                <a:noFill/>
              </a:ln>
              <a:solidFill>
                <a:schemeClr val="bg1"/>
              </a:solidFill>
              <a:effectLst/>
              <a:uFillTx/>
              <a:latin typeface="Helvetica"/>
              <a:ea typeface="Helvetica"/>
              <a:cs typeface="Helvetica"/>
              <a:sym typeface="Helvetica"/>
            </a:endParaRPr>
          </a:p>
        </p:txBody>
      </p:sp>
      <p:sp>
        <p:nvSpPr>
          <p:cNvPr id="18" name="TextBox 17">
            <a:extLst>
              <a:ext uri="{FF2B5EF4-FFF2-40B4-BE49-F238E27FC236}">
                <a16:creationId xmlns:a16="http://schemas.microsoft.com/office/drawing/2014/main" id="{66CEB9B0-55B0-4942-8935-76A022ED6A5A}"/>
              </a:ext>
            </a:extLst>
          </p:cNvPr>
          <p:cNvSpPr txBox="1"/>
          <p:nvPr/>
        </p:nvSpPr>
        <p:spPr>
          <a:xfrm>
            <a:off x="15279083" y="9805743"/>
            <a:ext cx="4343400" cy="595035"/>
          </a:xfrm>
          <a:prstGeom prst="rect">
            <a:avLst/>
          </a:prstGeom>
          <a:ln/>
        </p:spPr>
        <p:style>
          <a:lnRef idx="2">
            <a:schemeClr val="dk1">
              <a:shade val="50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bg1"/>
                </a:solidFill>
                <a:effectLst/>
                <a:uFillTx/>
                <a:latin typeface="Helvetica"/>
                <a:ea typeface="Helvetica"/>
                <a:cs typeface="Helvetica"/>
                <a:sym typeface="Helvetica"/>
              </a:rPr>
              <a:t>Client-Side Process</a:t>
            </a:r>
            <a:endParaRPr kumimoji="0" lang="en-GB" sz="3200" b="0" i="0" u="none" strike="noStrike" cap="none" spc="0" normalizeH="0" baseline="0" dirty="0">
              <a:ln>
                <a:noFill/>
              </a:ln>
              <a:solidFill>
                <a:schemeClr val="bg1"/>
              </a:solidFill>
              <a:effectLst/>
              <a:uFillTx/>
              <a:latin typeface="Helvetica"/>
              <a:ea typeface="Helvetica"/>
              <a:cs typeface="Helvetica"/>
              <a:sym typeface="Helvetica"/>
            </a:endParaRPr>
          </a:p>
        </p:txBody>
      </p:sp>
    </p:spTree>
    <p:extLst>
      <p:ext uri="{BB962C8B-B14F-4D97-AF65-F5344CB8AC3E}">
        <p14:creationId xmlns:p14="http://schemas.microsoft.com/office/powerpoint/2010/main" val="3238791913"/>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Outputs from R models</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24</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14" name="Shape 217">
            <a:extLst>
              <a:ext uri="{FF2B5EF4-FFF2-40B4-BE49-F238E27FC236}">
                <a16:creationId xmlns:a16="http://schemas.microsoft.com/office/drawing/2014/main" id="{8BC75AFC-B836-4497-ADEB-A11897EBBC24}"/>
              </a:ext>
            </a:extLst>
          </p:cNvPr>
          <p:cNvSpPr/>
          <p:nvPr/>
        </p:nvSpPr>
        <p:spPr>
          <a:xfrm>
            <a:off x="1189672" y="6469464"/>
            <a:ext cx="22723612" cy="4535471"/>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2" name="Picture 1">
            <a:extLst>
              <a:ext uri="{FF2B5EF4-FFF2-40B4-BE49-F238E27FC236}">
                <a16:creationId xmlns:a16="http://schemas.microsoft.com/office/drawing/2014/main" id="{B53D9AE1-CA9C-4AEC-95EB-F83FD95713A2}"/>
              </a:ext>
            </a:extLst>
          </p:cNvPr>
          <p:cNvPicPr>
            <a:picLocks noChangeAspect="1"/>
          </p:cNvPicPr>
          <p:nvPr/>
        </p:nvPicPr>
        <p:blipFill>
          <a:blip r:embed="rId3"/>
          <a:stretch>
            <a:fillRect/>
          </a:stretch>
        </p:blipFill>
        <p:spPr>
          <a:xfrm>
            <a:off x="1334006" y="2243095"/>
            <a:ext cx="20803447" cy="9610809"/>
          </a:xfrm>
          <a:prstGeom prst="rect">
            <a:avLst/>
          </a:prstGeom>
        </p:spPr>
      </p:pic>
      <p:sp>
        <p:nvSpPr>
          <p:cNvPr id="15" name="TextBox 14">
            <a:extLst>
              <a:ext uri="{FF2B5EF4-FFF2-40B4-BE49-F238E27FC236}">
                <a16:creationId xmlns:a16="http://schemas.microsoft.com/office/drawing/2014/main" id="{6C2BDA7E-12BC-4390-9BD9-231A7194ECB9}"/>
              </a:ext>
            </a:extLst>
          </p:cNvPr>
          <p:cNvSpPr txBox="1"/>
          <p:nvPr/>
        </p:nvSpPr>
        <p:spPr>
          <a:xfrm>
            <a:off x="12888361" y="5888202"/>
            <a:ext cx="5510463" cy="533479"/>
          </a:xfrm>
          <a:prstGeom prst="rect">
            <a:avLst/>
          </a:prstGeom>
          <a:ln/>
        </p:spPr>
        <p:style>
          <a:lnRef idx="2">
            <a:schemeClr val="dk1">
              <a:shade val="50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chemeClr val="bg1"/>
                </a:solidFill>
                <a:effectLst/>
                <a:uFillTx/>
                <a:latin typeface="Century Gothic" panose="020B0502020202020204" pitchFamily="34" charset="0"/>
                <a:ea typeface="Helvetica"/>
                <a:cs typeface="Helvetica"/>
                <a:sym typeface="Helvetica"/>
              </a:rPr>
              <a:t>Dominant factor chain string</a:t>
            </a:r>
            <a:endParaRPr kumimoji="0" lang="en-GB" sz="2800" b="1" i="0" u="none" strike="noStrike" cap="none" spc="0" normalizeH="0" baseline="0" dirty="0">
              <a:ln>
                <a:noFill/>
              </a:ln>
              <a:solidFill>
                <a:schemeClr val="bg1"/>
              </a:solidFill>
              <a:effectLst/>
              <a:uFillTx/>
              <a:latin typeface="Century Gothic" panose="020B0502020202020204" pitchFamily="34" charset="0"/>
              <a:ea typeface="Helvetica"/>
              <a:cs typeface="Helvetica"/>
              <a:sym typeface="Helvetica"/>
            </a:endParaRPr>
          </a:p>
        </p:txBody>
      </p:sp>
      <p:sp>
        <p:nvSpPr>
          <p:cNvPr id="16" name="TextBox 15">
            <a:extLst>
              <a:ext uri="{FF2B5EF4-FFF2-40B4-BE49-F238E27FC236}">
                <a16:creationId xmlns:a16="http://schemas.microsoft.com/office/drawing/2014/main" id="{5ACE1F69-4734-42DA-9922-35B4D22B8FEA}"/>
              </a:ext>
            </a:extLst>
          </p:cNvPr>
          <p:cNvSpPr txBox="1"/>
          <p:nvPr/>
        </p:nvSpPr>
        <p:spPr>
          <a:xfrm>
            <a:off x="8980497" y="11744909"/>
            <a:ext cx="5510463" cy="533479"/>
          </a:xfrm>
          <a:prstGeom prst="rect">
            <a:avLst/>
          </a:prstGeom>
          <a:ln/>
        </p:spPr>
        <p:style>
          <a:lnRef idx="2">
            <a:schemeClr val="dk1">
              <a:shade val="50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chemeClr val="bg1"/>
                </a:solidFill>
                <a:effectLst/>
                <a:uFillTx/>
                <a:latin typeface="Century Gothic" panose="020B0502020202020204" pitchFamily="34" charset="0"/>
                <a:ea typeface="Helvetica"/>
                <a:cs typeface="Helvetica"/>
                <a:sym typeface="Helvetica"/>
              </a:rPr>
              <a:t>Stranded likelihood</a:t>
            </a:r>
            <a:endParaRPr kumimoji="0" lang="en-GB" sz="2800" b="1" i="0" u="none" strike="noStrike" cap="none" spc="0" normalizeH="0" baseline="0" dirty="0">
              <a:ln>
                <a:noFill/>
              </a:ln>
              <a:solidFill>
                <a:schemeClr val="bg1"/>
              </a:solidFill>
              <a:effectLst/>
              <a:uFillTx/>
              <a:latin typeface="Century Gothic" panose="020B0502020202020204" pitchFamily="34" charset="0"/>
              <a:ea typeface="Helvetica"/>
              <a:cs typeface="Helvetica"/>
              <a:sym typeface="Helvetica"/>
            </a:endParaRPr>
          </a:p>
        </p:txBody>
      </p:sp>
    </p:spTree>
    <p:extLst>
      <p:ext uri="{BB962C8B-B14F-4D97-AF65-F5344CB8AC3E}">
        <p14:creationId xmlns:p14="http://schemas.microsoft.com/office/powerpoint/2010/main" val="3897961617"/>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rPr dirty="0"/>
              <a:t>Technology and </a:t>
            </a:r>
          </a:p>
          <a:p>
            <a:pPr algn="l" defTabSz="676909">
              <a:defRPr sz="6314">
                <a:solidFill>
                  <a:srgbClr val="FFFFFF"/>
                </a:solidFill>
                <a:latin typeface="Helvetica Neue Light"/>
                <a:ea typeface="Helvetica Neue Light"/>
                <a:cs typeface="Helvetica Neue Light"/>
                <a:sym typeface="Helvetica Neue Light"/>
              </a:defRPr>
            </a:pPr>
            <a:r>
              <a:rPr dirty="0"/>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dirty="0"/>
              <a:t>The secret sauce – how do we build our R models</a:t>
            </a:r>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25</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3" name="Shape 217">
            <a:extLst>
              <a:ext uri="{FF2B5EF4-FFF2-40B4-BE49-F238E27FC236}">
                <a16:creationId xmlns:a16="http://schemas.microsoft.com/office/drawing/2014/main" id="{06528DCD-734D-4F05-A959-DD278B79FFA4}"/>
              </a:ext>
            </a:extLst>
          </p:cNvPr>
          <p:cNvSpPr/>
          <p:nvPr/>
        </p:nvSpPr>
        <p:spPr>
          <a:xfrm>
            <a:off x="1334006" y="2668973"/>
            <a:ext cx="20566089" cy="3353609"/>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457200" indent="-4572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200" dirty="0"/>
          </a:p>
          <a:p>
            <a:pPr marL="342900" indent="-3429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5124" name="Picture 4" descr="Image result for secret sauce">
            <a:extLst>
              <a:ext uri="{FF2B5EF4-FFF2-40B4-BE49-F238E27FC236}">
                <a16:creationId xmlns:a16="http://schemas.microsoft.com/office/drawing/2014/main" id="{73E6A3C0-3249-4AE0-B64C-8CB913D7831D}"/>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8075709" y="2741741"/>
            <a:ext cx="7766313" cy="7653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0166175"/>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p:cNvSpPr>
          <p:nvPr>
            <p:ph type="title"/>
          </p:nvPr>
        </p:nvSpPr>
        <p:spPr>
          <a:xfrm>
            <a:off x="4509393" y="3952804"/>
            <a:ext cx="5774876" cy="3484795"/>
          </a:xfrm>
          <a:prstGeom prst="rect">
            <a:avLst/>
          </a:prstGeom>
        </p:spPr>
        <p:txBody>
          <a:bodyPr/>
          <a:lstStyle>
            <a:lvl1pPr defTabSz="825500">
              <a:defRPr sz="7400">
                <a:latin typeface="Helvetica Neue Thin"/>
                <a:ea typeface="Helvetica Neue Thin"/>
                <a:cs typeface="Helvetica Neue Thin"/>
                <a:sym typeface="Helvetica Neue Thin"/>
              </a:defRPr>
            </a:lvl1pPr>
          </a:lstStyle>
          <a:p>
            <a:r>
              <a:t>Thank you </a:t>
            </a:r>
          </a:p>
        </p:txBody>
      </p:sp>
      <p:sp>
        <p:nvSpPr>
          <p:cNvPr id="269" name="Shape 269"/>
          <p:cNvSpPr/>
          <p:nvPr/>
        </p:nvSpPr>
        <p:spPr>
          <a:xfrm>
            <a:off x="5415488" y="7962462"/>
            <a:ext cx="7881412" cy="636712"/>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lvl1pPr algn="ctr" defTabSz="821531">
              <a:defRPr sz="3200">
                <a:solidFill>
                  <a:srgbClr val="5E5E5E"/>
                </a:solidFill>
                <a:latin typeface="Helvetica Neue Thin"/>
                <a:ea typeface="Helvetica Neue Thin"/>
                <a:cs typeface="Helvetica Neue Thin"/>
                <a:sym typeface="Helvetica Neue Thin"/>
              </a:defRPr>
            </a:lvl1pPr>
          </a:lstStyle>
          <a:p>
            <a:r>
              <a:rPr lang="en-US" dirty="0"/>
              <a:t>gary</a:t>
            </a:r>
            <a:r>
              <a:rPr dirty="0"/>
              <a:t>@draperanddash.com</a:t>
            </a:r>
          </a:p>
        </p:txBody>
      </p:sp>
      <p:sp>
        <p:nvSpPr>
          <p:cNvPr id="270" name="Shape 270"/>
          <p:cNvSpPr/>
          <p:nvPr/>
        </p:nvSpPr>
        <p:spPr>
          <a:xfrm>
            <a:off x="3379551" y="7223849"/>
            <a:ext cx="4242670" cy="204452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3200">
                <a:solidFill>
                  <a:srgbClr val="5E5E5E"/>
                </a:solidFill>
                <a:latin typeface="Helvetica Neue Thin"/>
                <a:ea typeface="Helvetica Neue Thin"/>
                <a:cs typeface="Helvetica Neue Thin"/>
                <a:sym typeface="Helvetica Neue Thin"/>
              </a:defRPr>
            </a:lvl1pPr>
          </a:lstStyle>
          <a:p>
            <a:r>
              <a:t>Contact:</a:t>
            </a:r>
          </a:p>
        </p:txBody>
      </p:sp>
      <p:sp>
        <p:nvSpPr>
          <p:cNvPr id="271" name="Shape 271"/>
          <p:cNvSpPr/>
          <p:nvPr/>
        </p:nvSpPr>
        <p:spPr>
          <a:xfrm>
            <a:off x="4040138" y="6114374"/>
            <a:ext cx="6713386" cy="18796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5700">
                <a:solidFill>
                  <a:srgbClr val="919191"/>
                </a:solidFill>
                <a:latin typeface="Helvetica Neue Thin"/>
                <a:ea typeface="Helvetica Neue Thin"/>
                <a:cs typeface="Helvetica Neue Thin"/>
                <a:sym typeface="Helvetica Neue Thin"/>
              </a:defRPr>
            </a:lvl1pPr>
          </a:lstStyle>
          <a:p>
            <a:r>
              <a:rPr dirty="0"/>
              <a:t>Draper &amp; Dash (D&amp;D)</a:t>
            </a:r>
          </a:p>
        </p:txBody>
      </p:sp>
      <p:pic>
        <p:nvPicPr>
          <p:cNvPr id="272" name="MacBook Mockup copy.jpg"/>
          <p:cNvPicPr>
            <a:picLocks noChangeAspect="1"/>
          </p:cNvPicPr>
          <p:nvPr/>
        </p:nvPicPr>
        <p:blipFill>
          <a:blip r:embed="rId2"/>
          <a:stretch>
            <a:fillRect/>
          </a:stretch>
        </p:blipFill>
        <p:spPr>
          <a:xfrm>
            <a:off x="14981245" y="-227828"/>
            <a:ext cx="9461287" cy="14171656"/>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sz="4800" dirty="0"/>
              <a:t>Where are the NHS at relating to Data Science and Machine Learning?</a:t>
            </a:r>
          </a:p>
        </p:txBody>
      </p:sp>
      <p:sp>
        <p:nvSpPr>
          <p:cNvPr id="217" name="Shape 217"/>
          <p:cNvSpPr/>
          <p:nvPr/>
        </p:nvSpPr>
        <p:spPr>
          <a:xfrm>
            <a:off x="1210845" y="2121575"/>
            <a:ext cx="20566089" cy="9853850"/>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Aim for the NHS to be the world leader in artificial intelligence and machine learning within 5 years (https://www.england.nhs.uk/2019/06/nhs-aims-to-be-a-world-leader-in-ai-and-machine-learning-within-5-years/).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Lots of great work happening locally and statistical research published in BMJ, EMJ, etc. However, there is no central function in the NHS to drive this presently.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Use cases of advances and leading the way regarding AI and ML: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Addenbrooke hospital in Cambridge is using Microsoft’s </a:t>
            </a:r>
            <a:r>
              <a:rPr lang="en-US" sz="3600" dirty="0" err="1"/>
              <a:t>InnerEye</a:t>
            </a:r>
            <a:r>
              <a:rPr lang="en-US" sz="3600" dirty="0"/>
              <a:t> system to automatically process scans for patients with prostate cancer</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Google’s DeepMind firm has been working with Moorfield's Eye Hospital NHS Foundation Trust since 2016 to help clinicians improve the way serious eye conditions are diagnosed and treated. See: </a:t>
            </a:r>
            <a:r>
              <a:rPr lang="en-US" sz="3600" dirty="0">
                <a:hlinkClick r:id="rId2"/>
              </a:rPr>
              <a:t>https://deepmind.com/applied/deepmind-health/working-partners/health-research-tomorrow/moorfields-eye-hospital-nhs-foundation-trust/</a:t>
            </a:r>
            <a:endParaRPr lang="en-US" sz="3600" dirty="0"/>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US" sz="3600" dirty="0"/>
              <a:t>The rise of programming and data science communities for programming in R. The NHS has its own NHS-R Community (https://nhsrcommunity.com/).</a:t>
            </a:r>
          </a:p>
          <a:p>
            <a:pPr algn="just" defTabSz="1828800">
              <a:lnSpc>
                <a:spcPct val="120000"/>
              </a:lnSpc>
              <a:defRPr sz="2400">
                <a:latin typeface="Helvetica Neue Thin"/>
                <a:ea typeface="Helvetica Neue Thin"/>
                <a:cs typeface="Helvetica Neue Thin"/>
                <a:sym typeface="Helvetica Neue Thin"/>
              </a:defRPr>
            </a:pPr>
            <a:endParaRPr lang="en-GB"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3</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3"/>
              </a:defRPr>
            </a:lvl1pPr>
          </a:lstStyle>
          <a:p>
            <a:r>
              <a:rPr>
                <a:hlinkClick r:id="rId3"/>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7" name="Shape 217">
            <a:extLst>
              <a:ext uri="{FF2B5EF4-FFF2-40B4-BE49-F238E27FC236}">
                <a16:creationId xmlns:a16="http://schemas.microsoft.com/office/drawing/2014/main" id="{D23F4F9E-A7EB-4D5C-AD74-DDF53946FEB1}"/>
              </a:ext>
            </a:extLst>
          </p:cNvPr>
          <p:cNvSpPr/>
          <p:nvPr/>
        </p:nvSpPr>
        <p:spPr>
          <a:xfrm>
            <a:off x="1189672" y="8587163"/>
            <a:ext cx="20566089" cy="1433084"/>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112998615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US" sz="4800" dirty="0"/>
              <a:t>Where D&amp;D currently sits on the AI branch</a:t>
            </a:r>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4</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7" name="Shape 217">
            <a:extLst>
              <a:ext uri="{FF2B5EF4-FFF2-40B4-BE49-F238E27FC236}">
                <a16:creationId xmlns:a16="http://schemas.microsoft.com/office/drawing/2014/main" id="{D23F4F9E-A7EB-4D5C-AD74-DDF53946FEB1}"/>
              </a:ext>
            </a:extLst>
          </p:cNvPr>
          <p:cNvSpPr/>
          <p:nvPr/>
        </p:nvSpPr>
        <p:spPr>
          <a:xfrm>
            <a:off x="1189672" y="8587163"/>
            <a:ext cx="20566089" cy="1433084"/>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pic>
        <p:nvPicPr>
          <p:cNvPr id="12" name="Picture 2" descr="artificial intelligence subfields">
            <a:extLst>
              <a:ext uri="{FF2B5EF4-FFF2-40B4-BE49-F238E27FC236}">
                <a16:creationId xmlns:a16="http://schemas.microsoft.com/office/drawing/2014/main" id="{04359688-77DE-424A-9A09-F0756F9D2F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3171" y="2199562"/>
            <a:ext cx="13997657" cy="9697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4307750"/>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GB" dirty="0"/>
              <a:t>Aim and objectives</a:t>
            </a:r>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5</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17" name="Shape 217">
            <a:extLst>
              <a:ext uri="{FF2B5EF4-FFF2-40B4-BE49-F238E27FC236}">
                <a16:creationId xmlns:a16="http://schemas.microsoft.com/office/drawing/2014/main" id="{D23F4F9E-A7EB-4D5C-AD74-DDF53946FEB1}"/>
              </a:ext>
            </a:extLst>
          </p:cNvPr>
          <p:cNvSpPr/>
          <p:nvPr/>
        </p:nvSpPr>
        <p:spPr>
          <a:xfrm>
            <a:off x="1210845" y="2428740"/>
            <a:ext cx="20566089" cy="8081057"/>
          </a:xfrm>
          <a:prstGeom prst="rect">
            <a:avLst/>
          </a:prstGeom>
          <a:ln w="12700">
            <a:miter lim="400000"/>
          </a:ln>
          <a:extLst>
            <a:ext uri="{C572A759-6A51-4108-AA02-DFA0A04FC94B}">
              <ma14:wrappingTextBoxFlag xmlns:ma14="http://schemas.microsoft.com/office/mac/drawingml/2011/main" xmlns="" val="1"/>
            </a:ext>
          </a:extLst>
        </p:spPr>
        <p:txBody>
          <a:bodyPr wrap="square" lIns="71437" tIns="71437" rIns="71437" bIns="71437" anchor="ctr">
            <a:spAutoFit/>
          </a:bodyPr>
          <a:lstStyle/>
          <a:p>
            <a:pPr algn="just" defTabSz="1828800">
              <a:lnSpc>
                <a:spcPct val="120000"/>
              </a:lnSpc>
              <a:defRPr sz="2400">
                <a:latin typeface="Helvetica Neue Thin"/>
                <a:ea typeface="Helvetica Neue Thin"/>
                <a:cs typeface="Helvetica Neue Thin"/>
                <a:sym typeface="Helvetica Neue Thin"/>
              </a:defRPr>
            </a:pPr>
            <a:r>
              <a:rPr lang="en-GB" sz="3600" dirty="0"/>
              <a:t>The aim being:</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to augment the historic descriptive analytics with prospective (forward looking) solutions.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In addition, to use our in house ML pipeline support the training, testing and production of our supervised ML models.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endParaRPr lang="en-GB" sz="3600" dirty="0"/>
          </a:p>
          <a:p>
            <a:pPr algn="just" defTabSz="1828800">
              <a:lnSpc>
                <a:spcPct val="120000"/>
              </a:lnSpc>
              <a:defRPr sz="2400">
                <a:latin typeface="Helvetica Neue Thin"/>
                <a:ea typeface="Helvetica Neue Thin"/>
                <a:cs typeface="Helvetica Neue Thin"/>
                <a:sym typeface="Helvetica Neue Thin"/>
              </a:defRPr>
            </a:pPr>
            <a:r>
              <a:rPr lang="en-GB" sz="3600" dirty="0"/>
              <a:t>The objectives:</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to allow services and healthcare partners to have advanced warning of prospective system blockages / capacity shortfalls, etc.  </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Provision of useful tools that can be replicated across the healthcare landscape</a:t>
            </a:r>
          </a:p>
          <a:p>
            <a:pPr marL="571500" indent="-571500" algn="just" defTabSz="1828800">
              <a:lnSpc>
                <a:spcPct val="120000"/>
              </a:lnSpc>
              <a:buFont typeface="Arial" panose="020B0604020202020204" pitchFamily="34" charset="0"/>
              <a:buChar char="•"/>
              <a:defRPr sz="2400">
                <a:latin typeface="Helvetica Neue Thin"/>
                <a:ea typeface="Helvetica Neue Thin"/>
                <a:cs typeface="Helvetica Neue Thin"/>
                <a:sym typeface="Helvetica Neue Thin"/>
              </a:defRPr>
            </a:pPr>
            <a:r>
              <a:rPr lang="en-GB" sz="3600" dirty="0"/>
              <a:t>Great value decision making tools to aid with effective and smarter working</a:t>
            </a:r>
          </a:p>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a:p>
            <a:pPr algn="just" defTabSz="1828800">
              <a:lnSpc>
                <a:spcPct val="120000"/>
              </a:lnSpc>
              <a:defRPr sz="2400">
                <a:latin typeface="Helvetica Neue Thin"/>
                <a:ea typeface="Helvetica Neue Thin"/>
                <a:cs typeface="Helvetica Neue Thin"/>
                <a:sym typeface="Helvetica Neue Thin"/>
              </a:defRPr>
            </a:pPr>
            <a:endParaRPr lang="en-GB" dirty="0"/>
          </a:p>
        </p:txBody>
      </p:sp>
    </p:spTree>
    <p:extLst>
      <p:ext uri="{BB962C8B-B14F-4D97-AF65-F5344CB8AC3E}">
        <p14:creationId xmlns:p14="http://schemas.microsoft.com/office/powerpoint/2010/main" val="4221352526"/>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mockup copy.jpg"/>
          <p:cNvPicPr>
            <a:picLocks noChangeAspect="1"/>
          </p:cNvPicPr>
          <p:nvPr/>
        </p:nvPicPr>
        <p:blipFill>
          <a:blip r:embed="rId2"/>
          <a:stretch>
            <a:fillRect/>
          </a:stretch>
        </p:blipFill>
        <p:spPr>
          <a:xfrm>
            <a:off x="-744367" y="-76480"/>
            <a:ext cx="30264920" cy="13868960"/>
          </a:xfrm>
          <a:prstGeom prst="rect">
            <a:avLst/>
          </a:prstGeom>
          <a:ln w="12700">
            <a:miter lim="400000"/>
          </a:ln>
        </p:spPr>
      </p:pic>
      <p:sp>
        <p:nvSpPr>
          <p:cNvPr id="164" name="Shape 164"/>
          <p:cNvSpPr/>
          <p:nvPr/>
        </p:nvSpPr>
        <p:spPr>
          <a:xfrm>
            <a:off x="12078906" y="13222648"/>
            <a:ext cx="226188"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defRPr>
            </a:lvl1pPr>
          </a:lstStyle>
          <a:p>
            <a:r>
              <a:t> </a:t>
            </a:r>
          </a:p>
        </p:txBody>
      </p:sp>
      <p:sp>
        <p:nvSpPr>
          <p:cNvPr id="165" name="Shape 165"/>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6</a:t>
            </a:fld>
            <a:endParaRPr/>
          </a:p>
        </p:txBody>
      </p:sp>
      <p:sp>
        <p:nvSpPr>
          <p:cNvPr id="166" name="Shape 166"/>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3"/>
              </a:defRPr>
            </a:lvl1pPr>
          </a:lstStyle>
          <a:p>
            <a:r>
              <a:rPr>
                <a:hlinkClick r:id="rId3"/>
              </a:rPr>
              <a:t>www.draperanddash.com</a:t>
            </a:r>
          </a:p>
        </p:txBody>
      </p:sp>
      <p:sp>
        <p:nvSpPr>
          <p:cNvPr id="167" name="Shape 167"/>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168" name="Shape 168"/>
          <p:cNvSpPr/>
          <p:nvPr/>
        </p:nvSpPr>
        <p:spPr>
          <a:xfrm>
            <a:off x="14711895" y="5835736"/>
            <a:ext cx="10336134" cy="2044528"/>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7400">
                <a:latin typeface="Helvetica Neue Thin"/>
                <a:ea typeface="Helvetica Neue Thin"/>
                <a:cs typeface="Helvetica Neue Thin"/>
                <a:sym typeface="Helvetica Neue Thin"/>
              </a:defRPr>
            </a:lvl1pPr>
          </a:lstStyle>
          <a:p>
            <a:r>
              <a:rPr lang="en-US" dirty="0"/>
              <a:t>Stranded Dashboard in focus</a:t>
            </a:r>
            <a:endParaRPr dirty="0"/>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GB" dirty="0"/>
              <a:t>Dashboard view</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7</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pic>
        <p:nvPicPr>
          <p:cNvPr id="2" name="Picture 1">
            <a:extLst>
              <a:ext uri="{FF2B5EF4-FFF2-40B4-BE49-F238E27FC236}">
                <a16:creationId xmlns:a16="http://schemas.microsoft.com/office/drawing/2014/main" id="{4903CFAB-7D8C-4382-869A-FBE33E9F0110}"/>
              </a:ext>
            </a:extLst>
          </p:cNvPr>
          <p:cNvPicPr>
            <a:picLocks noChangeAspect="1"/>
          </p:cNvPicPr>
          <p:nvPr/>
        </p:nvPicPr>
        <p:blipFill>
          <a:blip r:embed="rId3"/>
          <a:stretch>
            <a:fillRect/>
          </a:stretch>
        </p:blipFill>
        <p:spPr>
          <a:xfrm>
            <a:off x="1978496" y="2388860"/>
            <a:ext cx="20500313" cy="9510324"/>
          </a:xfrm>
          <a:prstGeom prst="rect">
            <a:avLst/>
          </a:prstGeom>
        </p:spPr>
      </p:pic>
    </p:spTree>
    <p:extLst>
      <p:ext uri="{BB962C8B-B14F-4D97-AF65-F5344CB8AC3E}">
        <p14:creationId xmlns:p14="http://schemas.microsoft.com/office/powerpoint/2010/main" val="4170186586"/>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GB" dirty="0"/>
              <a:t>Insights view</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8</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pic>
        <p:nvPicPr>
          <p:cNvPr id="3" name="Picture 2">
            <a:extLst>
              <a:ext uri="{FF2B5EF4-FFF2-40B4-BE49-F238E27FC236}">
                <a16:creationId xmlns:a16="http://schemas.microsoft.com/office/drawing/2014/main" id="{9AFDA5BF-2D04-48CC-A3A0-B36EAE48F283}"/>
              </a:ext>
            </a:extLst>
          </p:cNvPr>
          <p:cNvPicPr>
            <a:picLocks noChangeAspect="1"/>
          </p:cNvPicPr>
          <p:nvPr/>
        </p:nvPicPr>
        <p:blipFill>
          <a:blip r:embed="rId3"/>
          <a:stretch>
            <a:fillRect/>
          </a:stretch>
        </p:blipFill>
        <p:spPr>
          <a:xfrm>
            <a:off x="1025863" y="2101936"/>
            <a:ext cx="22623541" cy="10379620"/>
          </a:xfrm>
          <a:prstGeom prst="rect">
            <a:avLst/>
          </a:prstGeom>
        </p:spPr>
      </p:pic>
    </p:spTree>
    <p:extLst>
      <p:ext uri="{BB962C8B-B14F-4D97-AF65-F5344CB8AC3E}">
        <p14:creationId xmlns:p14="http://schemas.microsoft.com/office/powerpoint/2010/main" val="160435521"/>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title"/>
          </p:nvPr>
        </p:nvSpPr>
        <p:spPr>
          <a:xfrm>
            <a:off x="14905090" y="6026236"/>
            <a:ext cx="22559647" cy="2044528"/>
          </a:xfrm>
          <a:prstGeom prst="rect">
            <a:avLst/>
          </a:prstGeom>
        </p:spPr>
        <p:txBody>
          <a:bodyPr>
            <a:normAutofit fontScale="90000"/>
          </a:bodyPr>
          <a:lstStyle/>
          <a:p>
            <a:pPr algn="l" defTabSz="676909">
              <a:defRPr sz="6314">
                <a:solidFill>
                  <a:srgbClr val="FFFFFF"/>
                </a:solidFill>
                <a:latin typeface="Helvetica Neue Light"/>
                <a:ea typeface="Helvetica Neue Light"/>
                <a:cs typeface="Helvetica Neue Light"/>
                <a:sym typeface="Helvetica Neue Light"/>
              </a:defRPr>
            </a:pPr>
            <a:r>
              <a:t>Technology and </a:t>
            </a:r>
          </a:p>
          <a:p>
            <a:pPr algn="l" defTabSz="676909">
              <a:defRPr sz="6314">
                <a:solidFill>
                  <a:srgbClr val="FFFFFF"/>
                </a:solidFill>
                <a:latin typeface="Helvetica Neue Light"/>
                <a:ea typeface="Helvetica Neue Light"/>
                <a:cs typeface="Helvetica Neue Light"/>
                <a:sym typeface="Helvetica Neue Light"/>
              </a:defRPr>
            </a:pPr>
            <a:r>
              <a:t>Products</a:t>
            </a:r>
          </a:p>
        </p:txBody>
      </p:sp>
      <p:sp>
        <p:nvSpPr>
          <p:cNvPr id="214" name="Shape 214"/>
          <p:cNvSpPr/>
          <p:nvPr/>
        </p:nvSpPr>
        <p:spPr>
          <a:xfrm>
            <a:off x="1210845" y="642937"/>
            <a:ext cx="22559648" cy="2044527"/>
          </a:xfrm>
          <a:prstGeom prst="rect">
            <a:avLst/>
          </a:prstGeom>
          <a:ln w="12700">
            <a:miter lim="400000"/>
          </a:ln>
          <a:extLst>
            <a:ext uri="{C572A759-6A51-4108-AA02-DFA0A04FC94B}">
              <ma14:wrappingTextBoxFlag xmlns:ma14="http://schemas.microsoft.com/office/mac/drawingml/2011/main" xmlns="" val="1"/>
            </a:ext>
          </a:extLst>
        </p:spPr>
        <p:txBody>
          <a:bodyPr lIns="71437" tIns="71437" rIns="71437" bIns="71437" anchor="ctr"/>
          <a:lstStyle>
            <a:lvl1pPr defTabSz="825500">
              <a:defRPr sz="4500">
                <a:solidFill>
                  <a:srgbClr val="515151"/>
                </a:solidFill>
                <a:latin typeface="Helvetica Neue Light"/>
                <a:ea typeface="Helvetica Neue Light"/>
                <a:cs typeface="Helvetica Neue Light"/>
                <a:sym typeface="Helvetica Neue Light"/>
              </a:defRPr>
            </a:lvl1pPr>
          </a:lstStyle>
          <a:p>
            <a:r>
              <a:rPr lang="en-GB" dirty="0"/>
              <a:t>Correlation view</a:t>
            </a:r>
            <a:endParaRPr dirty="0"/>
          </a:p>
        </p:txBody>
      </p:sp>
      <p:sp>
        <p:nvSpPr>
          <p:cNvPr id="215" name="Shape 215"/>
          <p:cNvSpPr/>
          <p:nvPr/>
        </p:nvSpPr>
        <p:spPr>
          <a:xfrm>
            <a:off x="1189672" y="2723149"/>
            <a:ext cx="144334" cy="546687"/>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b="1">
                <a:latin typeface="Helvetica Neue"/>
                <a:ea typeface="Helvetica Neue"/>
                <a:cs typeface="Helvetica Neue"/>
                <a:sym typeface="Helvetica Neue"/>
              </a:defRPr>
            </a:lvl1pPr>
          </a:lstStyle>
          <a:p>
            <a:endParaRPr dirty="0"/>
          </a:p>
        </p:txBody>
      </p:sp>
      <p:sp>
        <p:nvSpPr>
          <p:cNvPr id="220" name="Shape 220"/>
          <p:cNvSpPr/>
          <p:nvPr/>
        </p:nvSpPr>
        <p:spPr>
          <a:xfrm>
            <a:off x="1025864" y="12481556"/>
            <a:ext cx="7201712" cy="5080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1828800">
              <a:lnSpc>
                <a:spcPct val="120000"/>
              </a:lnSpc>
              <a:defRPr sz="2400" u="sng">
                <a:solidFill>
                  <a:srgbClr val="0076BA"/>
                </a:solidFill>
                <a:latin typeface="Helvetica Neue Thin"/>
                <a:ea typeface="Helvetica Neue Thin"/>
                <a:cs typeface="Helvetica Neue Thin"/>
                <a:sym typeface="Helvetica Neue Thin"/>
              </a:defRPr>
            </a:lvl1pPr>
          </a:lstStyle>
          <a:p>
            <a:r>
              <a:t>Visit our website to find out more about our solutions</a:t>
            </a:r>
          </a:p>
        </p:txBody>
      </p:sp>
      <p:sp>
        <p:nvSpPr>
          <p:cNvPr id="222" name="Shape 222"/>
          <p:cNvSpPr>
            <a:spLocks noGrp="1"/>
          </p:cNvSpPr>
          <p:nvPr>
            <p:ph type="sldNum" sz="quarter" idx="2"/>
          </p:nvPr>
        </p:nvSpPr>
        <p:spPr>
          <a:xfrm>
            <a:off x="11958866" y="12897542"/>
            <a:ext cx="466268" cy="4826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t>9</a:t>
            </a:fld>
            <a:endParaRPr/>
          </a:p>
        </p:txBody>
      </p:sp>
      <p:sp>
        <p:nvSpPr>
          <p:cNvPr id="223" name="Shape 223"/>
          <p:cNvSpPr/>
          <p:nvPr/>
        </p:nvSpPr>
        <p:spPr>
          <a:xfrm rot="16955015" flipH="1">
            <a:off x="-283628" y="-82144"/>
            <a:ext cx="989396" cy="9437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sp>
        <p:nvSpPr>
          <p:cNvPr id="224" name="Shape 224"/>
          <p:cNvSpPr/>
          <p:nvPr/>
        </p:nvSpPr>
        <p:spPr>
          <a:xfrm>
            <a:off x="14967266" y="-50223"/>
            <a:ext cx="9310435" cy="76592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lstStyle>
            <a:lvl1pPr defTabSz="825500">
              <a:defRPr sz="3000" cap="small">
                <a:solidFill>
                  <a:srgbClr val="515151"/>
                </a:solidFill>
                <a:latin typeface="+mn-lt"/>
                <a:ea typeface="+mn-ea"/>
                <a:cs typeface="+mn-cs"/>
                <a:sym typeface="Helvetica Light"/>
              </a:defRPr>
            </a:lvl1pPr>
          </a:lstStyle>
          <a:p>
            <a:r>
              <a:t>D&amp;D Healthcare Predictive Patient Flow Analytics </a:t>
            </a:r>
          </a:p>
        </p:txBody>
      </p:sp>
      <p:sp>
        <p:nvSpPr>
          <p:cNvPr id="225" name="Shape 225"/>
          <p:cNvSpPr/>
          <p:nvPr/>
        </p:nvSpPr>
        <p:spPr>
          <a:xfrm>
            <a:off x="10740834" y="13222648"/>
            <a:ext cx="2902332" cy="444501"/>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algn="ctr" defTabSz="821531">
              <a:defRPr sz="2000">
                <a:solidFill>
                  <a:srgbClr val="515151"/>
                </a:solidFill>
                <a:latin typeface="Helvetica Neue Thin"/>
                <a:ea typeface="Helvetica Neue Thin"/>
                <a:cs typeface="Helvetica Neue Thin"/>
                <a:sym typeface="Helvetica Neue Thin"/>
                <a:hlinkClick r:id="rId2"/>
              </a:defRPr>
            </a:lvl1pPr>
          </a:lstStyle>
          <a:p>
            <a:r>
              <a:rPr>
                <a:hlinkClick r:id="rId2"/>
              </a:rPr>
              <a:t>www.draperanddash.com</a:t>
            </a:r>
          </a:p>
        </p:txBody>
      </p:sp>
      <p:sp>
        <p:nvSpPr>
          <p:cNvPr id="226" name="Shape 226"/>
          <p:cNvSpPr/>
          <p:nvPr/>
        </p:nvSpPr>
        <p:spPr>
          <a:xfrm rot="16955015" flipH="1">
            <a:off x="-480370" y="7850"/>
            <a:ext cx="964399" cy="9415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6E3A61">
              <a:alpha val="24364"/>
            </a:srgbClr>
          </a:solidFill>
          <a:ln w="12700">
            <a:miter lim="400000"/>
          </a:ln>
        </p:spPr>
        <p:txBody>
          <a:bodyPr lIns="50800" tIns="50800" rIns="50800" bIns="50800" anchor="ctr"/>
          <a:lstStyle/>
          <a:p>
            <a:pPr lvl="1" algn="ctr" defTabSz="584200">
              <a:defRPr sz="2400">
                <a:solidFill>
                  <a:srgbClr val="FFFFFF"/>
                </a:solidFill>
                <a:latin typeface="+mn-lt"/>
                <a:ea typeface="+mn-ea"/>
                <a:cs typeface="+mn-cs"/>
                <a:sym typeface="Helvetica Light"/>
              </a:defRPr>
            </a:pPr>
            <a:endParaRPr/>
          </a:p>
        </p:txBody>
      </p:sp>
      <p:pic>
        <p:nvPicPr>
          <p:cNvPr id="2" name="Picture 1">
            <a:extLst>
              <a:ext uri="{FF2B5EF4-FFF2-40B4-BE49-F238E27FC236}">
                <a16:creationId xmlns:a16="http://schemas.microsoft.com/office/drawing/2014/main" id="{1FA95AEA-E447-47AE-88D0-57740E3BE7C6}"/>
              </a:ext>
            </a:extLst>
          </p:cNvPr>
          <p:cNvPicPr>
            <a:picLocks noChangeAspect="1"/>
          </p:cNvPicPr>
          <p:nvPr/>
        </p:nvPicPr>
        <p:blipFill>
          <a:blip r:embed="rId3"/>
          <a:stretch>
            <a:fillRect/>
          </a:stretch>
        </p:blipFill>
        <p:spPr>
          <a:xfrm>
            <a:off x="1334006" y="2125748"/>
            <a:ext cx="21074344" cy="9773436"/>
          </a:xfrm>
          <a:prstGeom prst="rect">
            <a:avLst/>
          </a:prstGeom>
        </p:spPr>
      </p:pic>
    </p:spTree>
    <p:extLst>
      <p:ext uri="{BB962C8B-B14F-4D97-AF65-F5344CB8AC3E}">
        <p14:creationId xmlns:p14="http://schemas.microsoft.com/office/powerpoint/2010/main" val="573027884"/>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Medium"/>
        <a:ea typeface="Helvetica Neue Medium"/>
        <a:cs typeface="Helvetica Neue Medium"/>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j-lt"/>
            <a:ea typeface="+mj-ea"/>
            <a:cs typeface="+mj-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Medium"/>
        <a:ea typeface="Helvetica Neue Medium"/>
        <a:cs typeface="Helvetica Neue Medium"/>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j-lt"/>
            <a:ea typeface="+mj-ea"/>
            <a:cs typeface="+mj-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1009</TotalTime>
  <Words>3126</Words>
  <Application>Microsoft Office PowerPoint</Application>
  <PresentationFormat>Custom</PresentationFormat>
  <Paragraphs>402</Paragraphs>
  <Slides>26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Gulim</vt:lpstr>
      <vt:lpstr>Arial</vt:lpstr>
      <vt:lpstr>Century Gothic</vt:lpstr>
      <vt:lpstr>Helvetica</vt:lpstr>
      <vt:lpstr>Helvetica Light</vt:lpstr>
      <vt:lpstr>Helvetica Neue</vt:lpstr>
      <vt:lpstr>Helvetica Neue Light</vt:lpstr>
      <vt:lpstr>Helvetica Neue Medium</vt:lpstr>
      <vt:lpstr>Helvetica Neue Thin</vt:lpstr>
      <vt:lpstr>Lucida Grande</vt:lpstr>
      <vt:lpstr>White</vt:lpstr>
      <vt:lpstr>PowerPoint Presentation</vt:lpstr>
      <vt:lpstr>About D&amp;D</vt:lpstr>
      <vt:lpstr>Technology and  Products</vt:lpstr>
      <vt:lpstr>Technology and  Products</vt:lpstr>
      <vt:lpstr>Technology and  Products</vt:lpstr>
      <vt:lpstr>PowerPoint Presentation</vt:lpstr>
      <vt:lpstr>Technology and  Products</vt:lpstr>
      <vt:lpstr>Technology and  Products</vt:lpstr>
      <vt:lpstr>Technology and  Products</vt:lpstr>
      <vt:lpstr>PowerPoint Presentation</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Technology and  Products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NHS-R Community Presentation</dc:title>
  <dc:creator>Gary Hutson</dc:creator>
  <cp:keywords>R </cp:keywords>
  <cp:lastModifiedBy>Gary Hutson</cp:lastModifiedBy>
  <cp:revision>112</cp:revision>
  <dcterms:modified xsi:type="dcterms:W3CDTF">2019-11-05T10:17:17Z</dcterms:modified>
</cp:coreProperties>
</file>